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68" r:id="rId1"/>
  </p:sldMasterIdLst>
  <p:notesMasterIdLst>
    <p:notesMasterId r:id="rId50"/>
  </p:notesMasterIdLst>
  <p:handoutMasterIdLst>
    <p:handoutMasterId r:id="rId51"/>
  </p:handoutMasterIdLst>
  <p:sldIdLst>
    <p:sldId id="256" r:id="rId2"/>
    <p:sldId id="264" r:id="rId3"/>
    <p:sldId id="265" r:id="rId4"/>
    <p:sldId id="266" r:id="rId5"/>
    <p:sldId id="279" r:id="rId6"/>
    <p:sldId id="267" r:id="rId7"/>
    <p:sldId id="280" r:id="rId8"/>
    <p:sldId id="268" r:id="rId9"/>
    <p:sldId id="281" r:id="rId10"/>
    <p:sldId id="282" r:id="rId11"/>
    <p:sldId id="259" r:id="rId12"/>
    <p:sldId id="274" r:id="rId13"/>
    <p:sldId id="284" r:id="rId14"/>
    <p:sldId id="287" r:id="rId15"/>
    <p:sldId id="288" r:id="rId16"/>
    <p:sldId id="289" r:id="rId17"/>
    <p:sldId id="318" r:id="rId18"/>
    <p:sldId id="290" r:id="rId19"/>
    <p:sldId id="291" r:id="rId20"/>
    <p:sldId id="292" r:id="rId21"/>
    <p:sldId id="293" r:id="rId22"/>
    <p:sldId id="319" r:id="rId23"/>
    <p:sldId id="294" r:id="rId24"/>
    <p:sldId id="295" r:id="rId25"/>
    <p:sldId id="296" r:id="rId26"/>
    <p:sldId id="297" r:id="rId27"/>
    <p:sldId id="322" r:id="rId28"/>
    <p:sldId id="299" r:id="rId29"/>
    <p:sldId id="300" r:id="rId30"/>
    <p:sldId id="301" r:id="rId31"/>
    <p:sldId id="302" r:id="rId32"/>
    <p:sldId id="303" r:id="rId33"/>
    <p:sldId id="304" r:id="rId34"/>
    <p:sldId id="305" r:id="rId35"/>
    <p:sldId id="321" r:id="rId36"/>
    <p:sldId id="306" r:id="rId37"/>
    <p:sldId id="307" r:id="rId38"/>
    <p:sldId id="308" r:id="rId39"/>
    <p:sldId id="309" r:id="rId40"/>
    <p:sldId id="310" r:id="rId41"/>
    <p:sldId id="311" r:id="rId42"/>
    <p:sldId id="312" r:id="rId43"/>
    <p:sldId id="313" r:id="rId44"/>
    <p:sldId id="314" r:id="rId45"/>
    <p:sldId id="315" r:id="rId46"/>
    <p:sldId id="316" r:id="rId47"/>
    <p:sldId id="317" r:id="rId48"/>
    <p:sldId id="320" r:id="rId49"/>
  </p:sldIdLst>
  <p:sldSz cx="9144000" cy="6858000" type="screen4x3"/>
  <p:notesSz cx="7315200" cy="9601200"/>
  <p:custDataLst>
    <p:tags r:id="rId5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FCB2353-945C-4131-A13C-92072A661E77}">
          <p14:sldIdLst>
            <p14:sldId id="256"/>
            <p14:sldId id="264"/>
            <p14:sldId id="265"/>
            <p14:sldId id="266"/>
            <p14:sldId id="279"/>
            <p14:sldId id="267"/>
            <p14:sldId id="280"/>
            <p14:sldId id="268"/>
            <p14:sldId id="281"/>
            <p14:sldId id="282"/>
            <p14:sldId id="259"/>
            <p14:sldId id="274"/>
            <p14:sldId id="284"/>
            <p14:sldId id="287"/>
            <p14:sldId id="288"/>
            <p14:sldId id="289"/>
            <p14:sldId id="318"/>
            <p14:sldId id="290"/>
            <p14:sldId id="291"/>
            <p14:sldId id="292"/>
            <p14:sldId id="293"/>
            <p14:sldId id="319"/>
            <p14:sldId id="294"/>
            <p14:sldId id="295"/>
            <p14:sldId id="296"/>
            <p14:sldId id="297"/>
            <p14:sldId id="322"/>
            <p14:sldId id="299"/>
            <p14:sldId id="300"/>
            <p14:sldId id="301"/>
            <p14:sldId id="302"/>
            <p14:sldId id="303"/>
            <p14:sldId id="304"/>
            <p14:sldId id="305"/>
            <p14:sldId id="321"/>
            <p14:sldId id="306"/>
            <p14:sldId id="307"/>
            <p14:sldId id="308"/>
            <p14:sldId id="309"/>
            <p14:sldId id="310"/>
            <p14:sldId id="311"/>
            <p14:sldId id="312"/>
            <p14:sldId id="313"/>
            <p14:sldId id="314"/>
            <p14:sldId id="315"/>
            <p14:sldId id="316"/>
            <p14:sldId id="317"/>
            <p14:sldId id="32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767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05" autoAdjust="0"/>
    <p:restoredTop sz="94660"/>
  </p:normalViewPr>
  <p:slideViewPr>
    <p:cSldViewPr>
      <p:cViewPr varScale="1">
        <p:scale>
          <a:sx n="110" d="100"/>
          <a:sy n="110" d="100"/>
        </p:scale>
        <p:origin x="128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2962" y="0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r">
              <a:defRPr sz="1200"/>
            </a:lvl1pPr>
          </a:lstStyle>
          <a:p>
            <a:fld id="{C134B057-B0CA-455D-A0B2-501E6FB92D77}" type="datetimeFigureOut">
              <a:rPr lang="en-US" smtClean="0"/>
              <a:pPr/>
              <a:t>3/25/2015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173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2962" y="9119173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r">
              <a:defRPr sz="1200"/>
            </a:lvl1pPr>
          </a:lstStyle>
          <a:p>
            <a:fld id="{A6CA8D66-178B-4526-BBF6-67B33A8DB9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4034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fld id="{1411D52D-2791-406D-A122-60FEF31B70D0}" type="datetimeFigureOut">
              <a:rPr lang="en-US" smtClean="0"/>
              <a:pPr/>
              <a:t>3/25/2015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3" tIns="48327" rIns="96653" bIns="4832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53" tIns="48327" rIns="96653" bIns="4832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200"/>
            </a:lvl1pPr>
          </a:lstStyle>
          <a:p>
            <a:fld id="{E9142BC0-F48E-43D1-9BA2-6EA530B3BD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831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D7DB34-A2CF-44BE-A5FE-822F5F604B79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3050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D7DB34-A2CF-44BE-A5FE-822F5F604B79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1835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D7DB34-A2CF-44BE-A5FE-822F5F604B79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7411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D7DB34-A2CF-44BE-A5FE-822F5F604B79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2243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D7DB34-A2CF-44BE-A5FE-822F5F604B79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1114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D7DB34-A2CF-44BE-A5FE-822F5F604B79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5684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D7DB34-A2CF-44BE-A5FE-822F5F604B79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7241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D7DB34-A2CF-44BE-A5FE-822F5F604B79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79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D7DB34-A2CF-44BE-A5FE-822F5F604B79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3878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D7DB34-A2CF-44BE-A5FE-822F5F604B79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9785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D7DB34-A2CF-44BE-A5FE-822F5F604B79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0700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D7DB34-A2CF-44BE-A5FE-822F5F604B79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0213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408F20A-8FCC-4215-81B8-574799F346F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8817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D7DB34-A2CF-44BE-A5FE-822F5F604B79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4426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D7DB34-A2CF-44BE-A5FE-822F5F604B79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57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>
                <a:solidFill>
                  <a:schemeClr val="tx1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0A479D12-84BB-4F2C-AC44-8A435DA11872}" type="datetime1">
              <a:rPr lang="en-US" smtClean="0"/>
              <a:pPr/>
              <a:t>3/25/2015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BDFEA57-7916-478A-9A8D-51B7FF309C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B7123-0BDD-4F26-BC11-5D96E9D18767}" type="datetime1">
              <a:rPr lang="en-US" smtClean="0"/>
              <a:pPr/>
              <a:t>3/25/2015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FEA57-7916-478A-9A8D-51B7FF309C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88C1E34C-8754-44CD-AC5D-1AE57713CA1E}" type="datetime1">
              <a:rPr lang="en-US" smtClean="0"/>
              <a:pPr/>
              <a:t>3/25/2015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5BDFEA57-7916-478A-9A8D-51B7FF309C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685800" y="1981200"/>
            <a:ext cx="3810000" cy="4114800"/>
          </a:xfrm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F9F292-3859-4085-BD0C-ADB2C5DB65D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268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>
            <a:normAutofit/>
          </a:bodyPr>
          <a:lstStyle>
            <a:lvl1pPr>
              <a:defRPr sz="4400">
                <a:solidFill>
                  <a:srgbClr val="003767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78F12-243A-4F29-93E9-D57747BD4D7B}" type="datetime1">
              <a:rPr lang="en-US" smtClean="0"/>
              <a:pPr/>
              <a:t>3/25/2015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BDFEA57-7916-478A-9A8D-51B7FF309C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  <a:latin typeface="+mn-lt"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4F0A9-6338-47E9-BC35-D2B5CC5CF25E}" type="datetime1">
              <a:rPr lang="en-US" smtClean="0"/>
              <a:pPr/>
              <a:t>3/25/2015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5BDFEA57-7916-478A-9A8D-51B7FF309C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3767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0CBF5F0F-8DC3-4A02-A67C-185A13A4A444}" type="datetime1">
              <a:rPr lang="en-US" smtClean="0"/>
              <a:pPr/>
              <a:t>3/25/2015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5BDFEA57-7916-478A-9A8D-51B7FF309C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FB932CD-08E5-41A7-AB26-1AE0358D3FD7}" type="datetime1">
              <a:rPr lang="en-US" smtClean="0"/>
              <a:pPr/>
              <a:t>3/25/2015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5BDFEA57-7916-478A-9A8D-51B7FF309C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0D67B-7936-4FEB-B5B1-25AD749154CB}" type="datetime1">
              <a:rPr lang="en-US" smtClean="0"/>
              <a:pPr/>
              <a:t>3/25/2015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BDFEA57-7916-478A-9A8D-51B7FF309C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27DC8-ED87-4021-9854-20CBE088C26D}" type="datetime1">
              <a:rPr lang="en-US" smtClean="0"/>
              <a:pPr/>
              <a:t>3/25/2015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BDFEA57-7916-478A-9A8D-51B7FF309C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8E7BA-E1E3-4887-81C1-CDE240C093BF}" type="datetime1">
              <a:rPr lang="en-US" smtClean="0"/>
              <a:pPr/>
              <a:t>3/25/2015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BDFEA57-7916-478A-9A8D-51B7FF309C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F062C5A2-CB78-413B-9593-F6FCED461726}" type="datetime1">
              <a:rPr lang="en-US" smtClean="0"/>
              <a:pPr/>
              <a:t>3/25/2015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5BDFEA57-7916-478A-9A8D-51B7FF309C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2D263E4-7AB7-45A6-9C84-C2757D549D11}" type="datetime1">
              <a:rPr lang="en-US" smtClean="0"/>
              <a:pPr/>
              <a:t>3/25/2015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BDFEA57-7916-478A-9A8D-51B7FF309C3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2" descr="M:\Corp Mrkt Activities\GRFX\WORKING\WENDEL_LOGOS\wendel ICON 2915_376_540.emf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686800" y="6248400"/>
            <a:ext cx="340875" cy="46575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4400" b="0" kern="1200">
          <a:solidFill>
            <a:srgbClr val="003767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c.ny.gov/permits/70293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gif"/><Relationship Id="rId4" Type="http://schemas.openxmlformats.org/officeDocument/2006/relationships/image" Target="../media/image1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yseaf.net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gif"/><Relationship Id="rId5" Type="http://schemas.openxmlformats.org/officeDocument/2006/relationships/image" Target="../media/image13.jpeg"/><Relationship Id="rId4" Type="http://schemas.openxmlformats.org/officeDocument/2006/relationships/hyperlink" Target="http://www.nysfeaf.net/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yseaf.net/shorteaf/shorteaf-part1-q1.htm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gif"/><Relationship Id="rId4" Type="http://schemas.openxmlformats.org/officeDocument/2006/relationships/image" Target="../media/image13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yseaf.net/shorteaf/shorteaf-part1-q3.htm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gif"/><Relationship Id="rId4" Type="http://schemas.openxmlformats.org/officeDocument/2006/relationships/image" Target="../media/image13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yseaf.net/shorteaf/shorteaf-part1-q4.htm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gif"/><Relationship Id="rId4" Type="http://schemas.openxmlformats.org/officeDocument/2006/relationships/image" Target="../media/image13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yseaf.net/shorteaf/shorteaf-part3.html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gif"/><Relationship Id="rId4" Type="http://schemas.openxmlformats.org/officeDocument/2006/relationships/image" Target="../media/image13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yseaf.net/shorteaf/shorteaf-part3.html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gif"/><Relationship Id="rId4" Type="http://schemas.openxmlformats.org/officeDocument/2006/relationships/image" Target="../media/image13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yseaf.net/shorteaf/shorteaf-part3.html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yseaf.net/shorteaf/shorteaf-part3.html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gif"/><Relationship Id="rId4" Type="http://schemas.openxmlformats.org/officeDocument/2006/relationships/image" Target="../media/image13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c.ny.gov/permits/6061.html" TargetMode="External"/><Relationship Id="rId2" Type="http://schemas.openxmlformats.org/officeDocument/2006/relationships/hyperlink" Target="http://www.dec.ny.gov/enb/enb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gif"/><Relationship Id="rId5" Type="http://schemas.openxmlformats.org/officeDocument/2006/relationships/image" Target="../media/image13.jpeg"/><Relationship Id="rId4" Type="http://schemas.openxmlformats.org/officeDocument/2006/relationships/hyperlink" Target="mailto:depprmt@gw.dec.state.ny.us" TargetMode="Externa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3429000"/>
            <a:ext cx="6781800" cy="18288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Franklin Gothic Medium Cond" panose="020B0606030402020204" pitchFamily="34" charset="0"/>
              </a:rPr>
              <a:t/>
            </a:r>
            <a:br>
              <a:rPr lang="en-US" dirty="0">
                <a:latin typeface="Franklin Gothic Medium Cond" panose="020B0606030402020204" pitchFamily="34" charset="0"/>
              </a:rPr>
            </a:br>
            <a:r>
              <a:rPr lang="en-US" dirty="0" smtClean="0">
                <a:latin typeface="Franklin Gothic Medium Cond" panose="020B0606030402020204" pitchFamily="34" charset="0"/>
              </a:rPr>
              <a:t>New </a:t>
            </a:r>
            <a:r>
              <a:rPr lang="en-US" dirty="0">
                <a:latin typeface="Franklin Gothic Medium Cond" panose="020B0606030402020204" pitchFamily="34" charset="0"/>
              </a:rPr>
              <a:t>York Planning Federation</a:t>
            </a:r>
            <a:br>
              <a:rPr lang="en-US" dirty="0">
                <a:latin typeface="Franklin Gothic Medium Cond" panose="020B0606030402020204" pitchFamily="34" charset="0"/>
              </a:rPr>
            </a:br>
            <a:r>
              <a:rPr lang="en-US" dirty="0">
                <a:latin typeface="Franklin Gothic Medium Cond" panose="020B0606030402020204" pitchFamily="34" charset="0"/>
              </a:rPr>
              <a:t>Presentation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April 13, 2015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0" y="3200400"/>
            <a:ext cx="2590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5400" b="1" dirty="0" smtClean="0">
                <a:solidFill>
                  <a:srgbClr val="003767"/>
                </a:solidFill>
                <a:latin typeface="Century" panose="02040604050505020304" pitchFamily="18" charset="0"/>
              </a:rPr>
              <a:t>SEQR</a:t>
            </a:r>
            <a:endParaRPr lang="en-US" dirty="0"/>
          </a:p>
        </p:txBody>
      </p:sp>
      <p:pic>
        <p:nvPicPr>
          <p:cNvPr id="7" name="Picture 2" descr="wendel_Col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52600" y="4572000"/>
            <a:ext cx="1512888" cy="627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6350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ts val="700"/>
              </a:spcBef>
              <a:buClr>
                <a:schemeClr val="accent2"/>
              </a:buClr>
              <a:buSzPct val="60000"/>
            </a:pPr>
            <a:r>
              <a:rPr lang="en-US" dirty="0"/>
              <a:t>What </a:t>
            </a:r>
            <a:r>
              <a:rPr lang="en-US" dirty="0" smtClean="0"/>
              <a:t>is Subject to SEQR? </a:t>
            </a:r>
            <a:endParaRPr lang="en-US" sz="31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3200" dirty="0"/>
              <a:t>Any action (project or physical activity) that is directly </a:t>
            </a:r>
            <a:r>
              <a:rPr lang="en-US" sz="3200" dirty="0" smtClean="0"/>
              <a:t>undertaken, </a:t>
            </a:r>
            <a:r>
              <a:rPr lang="en-US" sz="3200" dirty="0"/>
              <a:t>or funded </a:t>
            </a:r>
            <a:r>
              <a:rPr lang="en-US" sz="3200" dirty="0" smtClean="0"/>
              <a:t>by, </a:t>
            </a:r>
            <a:r>
              <a:rPr lang="en-US" sz="3200" dirty="0"/>
              <a:t>or requires a discretionary permit or approval from a municipal agency.</a:t>
            </a:r>
          </a:p>
        </p:txBody>
      </p:sp>
      <p:sp>
        <p:nvSpPr>
          <p:cNvPr id="7" name="Text Box 18"/>
          <p:cNvSpPr txBox="1">
            <a:spLocks noChangeArrowheads="1"/>
          </p:cNvSpPr>
          <p:nvPr/>
        </p:nvSpPr>
        <p:spPr bwMode="auto">
          <a:xfrm>
            <a:off x="7008812" y="6110288"/>
            <a:ext cx="104775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Washington Office </a:t>
            </a:r>
          </a:p>
        </p:txBody>
      </p:sp>
    </p:spTree>
    <p:extLst>
      <p:ext uri="{BB962C8B-B14F-4D97-AF65-F5344CB8AC3E}">
        <p14:creationId xmlns:p14="http://schemas.microsoft.com/office/powerpoint/2010/main" val="1562179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>
          <a:xfrm>
            <a:off x="609600" y="1752600"/>
            <a:ext cx="3886200" cy="3581400"/>
          </a:xfrm>
        </p:spPr>
        <p:txBody>
          <a:bodyPr>
            <a:normAutofit/>
          </a:bodyPr>
          <a:lstStyle/>
          <a:p>
            <a:r>
              <a:rPr lang="en-US" sz="2800" dirty="0"/>
              <a:t>Site plans</a:t>
            </a:r>
          </a:p>
          <a:p>
            <a:r>
              <a:rPr lang="en-US" sz="2800" dirty="0"/>
              <a:t>Subdivision of land</a:t>
            </a:r>
          </a:p>
          <a:p>
            <a:r>
              <a:rPr lang="en-US" sz="2800" dirty="0"/>
              <a:t>Special use permits</a:t>
            </a:r>
          </a:p>
          <a:p>
            <a:r>
              <a:rPr lang="en-US" sz="2800" dirty="0"/>
              <a:t>Rezoning of land</a:t>
            </a:r>
          </a:p>
          <a:p>
            <a:r>
              <a:rPr lang="en-US" sz="2800" dirty="0"/>
              <a:t>Use variances and some area variances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4724400" y="1752600"/>
            <a:ext cx="4114800" cy="3581400"/>
          </a:xfrm>
        </p:spPr>
        <p:txBody>
          <a:bodyPr>
            <a:normAutofit/>
          </a:bodyPr>
          <a:lstStyle/>
          <a:p>
            <a:r>
              <a:rPr lang="en-US" sz="2800" dirty="0"/>
              <a:t>Adoption of plans or local legislation</a:t>
            </a:r>
          </a:p>
          <a:p>
            <a:r>
              <a:rPr lang="en-US" sz="2800" dirty="0"/>
              <a:t>Purchase of property</a:t>
            </a:r>
          </a:p>
          <a:p>
            <a:r>
              <a:rPr lang="en-US" sz="2800" dirty="0"/>
              <a:t>Funding of projects, etc.</a:t>
            </a:r>
          </a:p>
          <a:p>
            <a:r>
              <a:rPr lang="en-US" sz="2800" dirty="0"/>
              <a:t>Other?</a:t>
            </a:r>
          </a:p>
        </p:txBody>
      </p:sp>
    </p:spTree>
    <p:extLst>
      <p:ext uri="{BB962C8B-B14F-4D97-AF65-F5344CB8AC3E}">
        <p14:creationId xmlns:p14="http://schemas.microsoft.com/office/powerpoint/2010/main" val="2643512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3" descr="Comic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660990"/>
            <a:ext cx="7823813" cy="269181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6" name="Picture 13" descr="D&amp;CComments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99706" y="3684375"/>
            <a:ext cx="4748400" cy="2868825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22217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ts val="700"/>
              </a:spcBef>
              <a:buClr>
                <a:schemeClr val="accent2"/>
              </a:buClr>
              <a:buSzPct val="60000"/>
            </a:pPr>
            <a:r>
              <a:rPr lang="en-US" dirty="0" smtClean="0"/>
              <a:t>The Process</a:t>
            </a:r>
            <a:endParaRPr lang="en-US" sz="31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When </a:t>
            </a:r>
            <a:r>
              <a:rPr lang="en-US" sz="3200" dirty="0"/>
              <a:t>to start the SEQR review process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(</a:t>
            </a:r>
            <a:r>
              <a:rPr lang="en-US" sz="3200" dirty="0"/>
              <a:t>as early as possible in process</a:t>
            </a:r>
            <a:r>
              <a:rPr lang="en-US" sz="3200" dirty="0" smtClean="0"/>
              <a:t>).</a:t>
            </a:r>
            <a:endParaRPr lang="en-US" sz="3200" dirty="0"/>
          </a:p>
          <a:p>
            <a:r>
              <a:rPr lang="en-US" sz="3200" dirty="0" smtClean="0"/>
              <a:t>Who </a:t>
            </a:r>
            <a:r>
              <a:rPr lang="en-US" sz="3200" dirty="0"/>
              <a:t>Starts (Lead Agency, Involved Agencies, Interested Agencies) – Typically started by a local government board: PB, TB, and infrequently a ZBA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sp>
        <p:nvSpPr>
          <p:cNvPr id="7" name="Text Box 18"/>
          <p:cNvSpPr txBox="1">
            <a:spLocks noChangeArrowheads="1"/>
          </p:cNvSpPr>
          <p:nvPr/>
        </p:nvSpPr>
        <p:spPr bwMode="auto">
          <a:xfrm>
            <a:off x="7008812" y="6110288"/>
            <a:ext cx="104775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Washington Office </a:t>
            </a:r>
          </a:p>
        </p:txBody>
      </p:sp>
    </p:spTree>
    <p:extLst>
      <p:ext uri="{BB962C8B-B14F-4D97-AF65-F5344CB8AC3E}">
        <p14:creationId xmlns:p14="http://schemas.microsoft.com/office/powerpoint/2010/main" val="3413261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990600" y="2743200"/>
            <a:ext cx="7123113" cy="1673225"/>
          </a:xfrm>
        </p:spPr>
        <p:txBody>
          <a:bodyPr>
            <a:noAutofit/>
          </a:bodyPr>
          <a:lstStyle/>
          <a:p>
            <a:pPr lvl="1">
              <a:buFont typeface="Wingdings 2"/>
              <a:buChar char=""/>
            </a:pPr>
            <a:r>
              <a:rPr lang="en-US" sz="3200" dirty="0" smtClean="0">
                <a:solidFill>
                  <a:srgbClr val="92D050"/>
                </a:solidFill>
              </a:rPr>
              <a:t> Type </a:t>
            </a:r>
            <a:r>
              <a:rPr lang="en-US" sz="3200" dirty="0">
                <a:solidFill>
                  <a:srgbClr val="92D050"/>
                </a:solidFill>
              </a:rPr>
              <a:t>I</a:t>
            </a:r>
          </a:p>
          <a:p>
            <a:pPr lvl="1">
              <a:buFont typeface="Wingdings 2"/>
              <a:buChar char=""/>
            </a:pPr>
            <a:r>
              <a:rPr lang="en-US" sz="3200" dirty="0" smtClean="0">
                <a:solidFill>
                  <a:srgbClr val="92D050"/>
                </a:solidFill>
              </a:rPr>
              <a:t> Type </a:t>
            </a:r>
            <a:r>
              <a:rPr lang="en-US" sz="3200" dirty="0">
                <a:solidFill>
                  <a:srgbClr val="92D050"/>
                </a:solidFill>
              </a:rPr>
              <a:t>II</a:t>
            </a:r>
          </a:p>
          <a:p>
            <a:pPr lvl="1">
              <a:buFont typeface="Wingdings 2"/>
              <a:buChar char=""/>
            </a:pPr>
            <a:r>
              <a:rPr lang="en-US" sz="3200" dirty="0" smtClean="0">
                <a:solidFill>
                  <a:srgbClr val="92D050"/>
                </a:solidFill>
              </a:rPr>
              <a:t> Unlisted</a:t>
            </a:r>
            <a:endParaRPr lang="en-US" sz="3200" dirty="0">
              <a:solidFill>
                <a:srgbClr val="92D05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Classifying an Action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674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Classifying an 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4548" y="1524000"/>
            <a:ext cx="8229600" cy="4754563"/>
          </a:xfrm>
        </p:spPr>
        <p:txBody>
          <a:bodyPr/>
          <a:lstStyle/>
          <a:p>
            <a:r>
              <a:rPr lang="en-US" sz="3200" dirty="0" smtClean="0">
                <a:solidFill>
                  <a:srgbClr val="00B0F0"/>
                </a:solidFill>
              </a:rPr>
              <a:t>Type I: </a:t>
            </a:r>
          </a:p>
          <a:p>
            <a:pPr lvl="1"/>
            <a:r>
              <a:rPr lang="en-US" dirty="0" smtClean="0"/>
              <a:t>Have the potential for significant environmental impacts </a:t>
            </a:r>
          </a:p>
          <a:p>
            <a:pPr lvl="1"/>
            <a:r>
              <a:rPr lang="en-US" dirty="0" smtClean="0"/>
              <a:t>Listed in the regulations </a:t>
            </a:r>
          </a:p>
          <a:p>
            <a:pPr lvl="1"/>
            <a:r>
              <a:rPr lang="en-US" dirty="0" smtClean="0"/>
              <a:t>Lower thresholds if affects Agricultural Districts (25%), Historic Properties (any), Parkland/Open Space (25%)</a:t>
            </a:r>
          </a:p>
          <a:p>
            <a:pPr>
              <a:buNone/>
            </a:pPr>
            <a:endParaRPr lang="en-US" sz="1050" dirty="0" smtClean="0"/>
          </a:p>
        </p:txBody>
      </p:sp>
    </p:spTree>
    <p:extLst>
      <p:ext uri="{BB962C8B-B14F-4D97-AF65-F5344CB8AC3E}">
        <p14:creationId xmlns:p14="http://schemas.microsoft.com/office/powerpoint/2010/main" val="214718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Classifying an 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8229600" cy="4754563"/>
          </a:xfrm>
        </p:spPr>
        <p:txBody>
          <a:bodyPr/>
          <a:lstStyle/>
          <a:p>
            <a:r>
              <a:rPr lang="en-US" sz="3200" dirty="0">
                <a:solidFill>
                  <a:srgbClr val="00B0F0"/>
                </a:solidFill>
              </a:rPr>
              <a:t>Type II: Exempt Action </a:t>
            </a:r>
          </a:p>
          <a:p>
            <a:pPr lvl="1"/>
            <a:r>
              <a:rPr lang="en-US" dirty="0" smtClean="0"/>
              <a:t>By law, do not have a significant environmental impact </a:t>
            </a:r>
          </a:p>
          <a:p>
            <a:pPr lvl="1"/>
            <a:r>
              <a:rPr lang="en-US" dirty="0" smtClean="0"/>
              <a:t>Specific listing in regulations</a:t>
            </a:r>
          </a:p>
          <a:p>
            <a:endParaRPr lang="en-US" sz="1050" dirty="0" smtClean="0"/>
          </a:p>
          <a:p>
            <a:r>
              <a:rPr lang="en-US" sz="3200" dirty="0" smtClean="0"/>
              <a:t>Unlisted: </a:t>
            </a:r>
            <a:r>
              <a:rPr lang="en-US" sz="3200" b="1" dirty="0" smtClean="0"/>
              <a:t>All other actions</a:t>
            </a:r>
          </a:p>
          <a:p>
            <a:r>
              <a:rPr lang="en-US" sz="3200" b="1" dirty="0" smtClean="0"/>
              <a:t>MOST </a:t>
            </a:r>
            <a:r>
              <a:rPr lang="en-US" sz="3200" dirty="0" smtClean="0"/>
              <a:t>actions are Unlisted</a:t>
            </a:r>
          </a:p>
        </p:txBody>
      </p:sp>
    </p:spTree>
    <p:extLst>
      <p:ext uri="{BB962C8B-B14F-4D97-AF65-F5344CB8AC3E}">
        <p14:creationId xmlns:p14="http://schemas.microsoft.com/office/powerpoint/2010/main" val="2692164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Requirements for Each Type of Action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681183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378952" cy="990600"/>
          </a:xfrm>
        </p:spPr>
        <p:txBody>
          <a:bodyPr>
            <a:noAutofit/>
          </a:bodyPr>
          <a:lstStyle/>
          <a:p>
            <a:r>
              <a:rPr lang="en-US" sz="4000" dirty="0" smtClean="0"/>
              <a:t>Requirements for Each Type of Action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648" y="1524000"/>
            <a:ext cx="8229600" cy="4754563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>
                <a:solidFill>
                  <a:srgbClr val="00B0F0"/>
                </a:solidFill>
              </a:rPr>
              <a:t>Type I:</a:t>
            </a:r>
          </a:p>
          <a:p>
            <a:pPr lvl="1"/>
            <a:r>
              <a:rPr lang="en-US" dirty="0" smtClean="0"/>
              <a:t>Requires preparation of Full Environmental Assessment Form (EAF).</a:t>
            </a:r>
          </a:p>
          <a:p>
            <a:pPr lvl="1"/>
            <a:endParaRPr lang="en-US" sz="400" dirty="0" smtClean="0"/>
          </a:p>
          <a:p>
            <a:pPr lvl="1"/>
            <a:r>
              <a:rPr lang="en-US" dirty="0" smtClean="0"/>
              <a:t>Lead Agency must be established.</a:t>
            </a:r>
          </a:p>
          <a:p>
            <a:pPr lvl="1"/>
            <a:endParaRPr lang="en-US" sz="400" dirty="0" smtClean="0"/>
          </a:p>
          <a:p>
            <a:pPr lvl="1"/>
            <a:r>
              <a:rPr lang="en-US" dirty="0" smtClean="0"/>
              <a:t>Conduct coordinated review with involved and interested agencies.</a:t>
            </a:r>
          </a:p>
          <a:p>
            <a:pPr lvl="1"/>
            <a:endParaRPr lang="en-US" sz="400" dirty="0" smtClean="0"/>
          </a:p>
          <a:p>
            <a:pPr lvl="1"/>
            <a:r>
              <a:rPr lang="en-US" dirty="0" smtClean="0"/>
              <a:t>Type I actions tend to have impacts, but this does not mandate the preparation of an Environmental Impact Statement (EIS).</a:t>
            </a:r>
          </a:p>
          <a:p>
            <a:pPr lvl="1"/>
            <a:endParaRPr lang="en-US" sz="400" dirty="0" smtClean="0"/>
          </a:p>
          <a:p>
            <a:pPr lvl="1"/>
            <a:r>
              <a:rPr lang="en-US" dirty="0" smtClean="0"/>
              <a:t>Required Notices and Filings.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039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378952" cy="990600"/>
          </a:xfrm>
        </p:spPr>
        <p:txBody>
          <a:bodyPr>
            <a:noAutofit/>
          </a:bodyPr>
          <a:lstStyle/>
          <a:p>
            <a:r>
              <a:rPr lang="en-US" sz="4000" dirty="0"/>
              <a:t>Requirements for Each Type of 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00B0F0"/>
                </a:solidFill>
              </a:rPr>
              <a:t>Unlisted Action</a:t>
            </a:r>
            <a:r>
              <a:rPr lang="en-US" sz="3200" dirty="0" smtClean="0">
                <a:solidFill>
                  <a:srgbClr val="00B0F0"/>
                </a:solidFill>
              </a:rPr>
              <a:t>:</a:t>
            </a:r>
            <a:endParaRPr lang="en-US" sz="3200" dirty="0" smtClean="0"/>
          </a:p>
          <a:p>
            <a:pPr lvl="1"/>
            <a:r>
              <a:rPr lang="en-US" dirty="0" smtClean="0"/>
              <a:t>Short Form EAF is used, but can use Full EAF.</a:t>
            </a:r>
          </a:p>
          <a:p>
            <a:pPr lvl="1"/>
            <a:endParaRPr lang="en-US" sz="1050" dirty="0" smtClean="0"/>
          </a:p>
          <a:p>
            <a:pPr lvl="1"/>
            <a:r>
              <a:rPr lang="en-US" dirty="0" smtClean="0"/>
              <a:t>Coordinated Review not required, but is recommend if other agency approvals are required or if their input is desired.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935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571500" lvl="1" indent="-571500">
              <a:spcBef>
                <a:spcPts val="700"/>
              </a:spcBef>
              <a:buClr>
                <a:schemeClr val="accent2"/>
              </a:buClr>
              <a:buSzPct val="60000"/>
              <a:buFont typeface="+mj-lt"/>
              <a:buAutoNum type="romanUcPeriod"/>
            </a:pPr>
            <a:r>
              <a:rPr lang="en-US" sz="3200" dirty="0" smtClean="0"/>
              <a:t>Know What </a:t>
            </a:r>
            <a:r>
              <a:rPr lang="en-US" sz="3200" dirty="0"/>
              <a:t>SEQR </a:t>
            </a:r>
            <a:r>
              <a:rPr lang="en-US" sz="3200" dirty="0" smtClean="0"/>
              <a:t>is.</a:t>
            </a:r>
            <a:endParaRPr lang="en-US" sz="3200" dirty="0"/>
          </a:p>
          <a:p>
            <a:pPr marL="571500" lvl="1" indent="-571500">
              <a:spcBef>
                <a:spcPts val="700"/>
              </a:spcBef>
              <a:buClr>
                <a:schemeClr val="accent2"/>
              </a:buClr>
              <a:buSzPct val="60000"/>
              <a:buFont typeface="+mj-lt"/>
              <a:buAutoNum type="romanUcPeriod"/>
            </a:pPr>
            <a:r>
              <a:rPr lang="en-US" sz="3200" dirty="0" smtClean="0"/>
              <a:t>Know The </a:t>
            </a:r>
            <a:r>
              <a:rPr lang="en-US" sz="3200" dirty="0"/>
              <a:t>general processes and </a:t>
            </a:r>
            <a:r>
              <a:rPr lang="en-US" sz="3200" dirty="0" smtClean="0"/>
              <a:t>procedures.</a:t>
            </a:r>
            <a:endParaRPr lang="en-US" sz="3200" dirty="0"/>
          </a:p>
          <a:p>
            <a:pPr marL="571500" lvl="1" indent="-571500">
              <a:spcBef>
                <a:spcPts val="700"/>
              </a:spcBef>
              <a:buClr>
                <a:schemeClr val="accent2"/>
              </a:buClr>
              <a:buSzPct val="60000"/>
              <a:buFont typeface="+mj-lt"/>
              <a:buAutoNum type="romanUcPeriod"/>
            </a:pPr>
            <a:r>
              <a:rPr lang="en-US" sz="3200" dirty="0"/>
              <a:t>Assist your community with </a:t>
            </a:r>
            <a:r>
              <a:rPr lang="en-US" sz="3200" dirty="0" smtClean="0"/>
              <a:t>SEQR </a:t>
            </a:r>
            <a:r>
              <a:rPr lang="en-US" sz="3200" dirty="0"/>
              <a:t>on a routine </a:t>
            </a:r>
            <a:r>
              <a:rPr lang="en-US" sz="3200" dirty="0" smtClean="0"/>
              <a:t>basis.</a:t>
            </a:r>
            <a:endParaRPr lang="en-US" sz="3200" dirty="0"/>
          </a:p>
          <a:p>
            <a:pPr marL="571500" lvl="1" indent="-571500">
              <a:spcBef>
                <a:spcPts val="700"/>
              </a:spcBef>
              <a:buClr>
                <a:schemeClr val="accent2"/>
              </a:buClr>
              <a:buSzPct val="60000"/>
              <a:buFont typeface="+mj-lt"/>
              <a:buAutoNum type="romanUcPeriod"/>
            </a:pPr>
            <a:r>
              <a:rPr lang="en-US" sz="3200" dirty="0"/>
              <a:t>The impacts of the new </a:t>
            </a:r>
            <a:r>
              <a:rPr lang="en-US" sz="3200" dirty="0" smtClean="0"/>
              <a:t>required forms.</a:t>
            </a:r>
            <a:endParaRPr lang="en-US" sz="3200" dirty="0"/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378952" cy="990600"/>
          </a:xfrm>
        </p:spPr>
        <p:txBody>
          <a:bodyPr>
            <a:noAutofit/>
          </a:bodyPr>
          <a:lstStyle/>
          <a:p>
            <a:r>
              <a:rPr lang="en-US" sz="4000" dirty="0"/>
              <a:t>Requirements for Each Type of 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00B0F0"/>
                </a:solidFill>
              </a:rPr>
              <a:t>Type II:</a:t>
            </a:r>
          </a:p>
          <a:p>
            <a:pPr lvl="1"/>
            <a:r>
              <a:rPr lang="en-US" dirty="0" smtClean="0"/>
              <a:t>No action is required – Exempt from review.</a:t>
            </a:r>
          </a:p>
          <a:p>
            <a:pPr marL="457200" lvl="1" indent="0">
              <a:buNone/>
            </a:pPr>
            <a:endParaRPr lang="en-US" sz="1050" dirty="0" smtClean="0"/>
          </a:p>
          <a:p>
            <a:pPr lvl="1"/>
            <a:r>
              <a:rPr lang="en-US" dirty="0" smtClean="0"/>
              <a:t>In some instances it is recommended that a Short Form EAF be completed and placed in municipal file (noting Type II Action).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54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378952" cy="990600"/>
          </a:xfrm>
        </p:spPr>
        <p:txBody>
          <a:bodyPr>
            <a:noAutofit/>
          </a:bodyPr>
          <a:lstStyle/>
          <a:p>
            <a:r>
              <a:rPr lang="en-US" sz="4000" dirty="0" smtClean="0"/>
              <a:t>Requirements for Each Type of Action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394" y="1524000"/>
            <a:ext cx="8229600" cy="5105400"/>
          </a:xfrm>
        </p:spPr>
        <p:txBody>
          <a:bodyPr>
            <a:normAutofit lnSpcReduction="10000"/>
          </a:bodyPr>
          <a:lstStyle/>
          <a:p>
            <a:r>
              <a:rPr lang="en-US" sz="3100" dirty="0">
                <a:solidFill>
                  <a:srgbClr val="00B0F0"/>
                </a:solidFill>
              </a:rPr>
              <a:t>Full EAF</a:t>
            </a:r>
          </a:p>
          <a:p>
            <a:pPr lvl="1"/>
            <a:r>
              <a:rPr lang="en-US" sz="2200" dirty="0" smtClean="0"/>
              <a:t>Applicant completes Part 1 – Must be completed as best as possible, with signature. </a:t>
            </a:r>
          </a:p>
          <a:p>
            <a:pPr lvl="1"/>
            <a:r>
              <a:rPr lang="en-US" sz="2200" dirty="0" smtClean="0"/>
              <a:t>Agency reviews and asks questions concerning information contained on the form in an effort to evaluate potential project impacts.</a:t>
            </a:r>
          </a:p>
          <a:p>
            <a:pPr lvl="1"/>
            <a:r>
              <a:rPr lang="en-US" sz="2200" dirty="0" smtClean="0"/>
              <a:t>Agency completes Part 2 – Gain as much information as possible about the project (under the Part 1 effort get input from other agencies, the public and through research, etc.) before completing Part 2. </a:t>
            </a:r>
            <a:r>
              <a:rPr lang="en-US" sz="2200" i="1" dirty="0" smtClean="0">
                <a:solidFill>
                  <a:srgbClr val="00B0F0"/>
                </a:solidFill>
              </a:rPr>
              <a:t>A great tool for evaluating a Project!!</a:t>
            </a:r>
          </a:p>
          <a:p>
            <a:pPr lvl="1"/>
            <a:r>
              <a:rPr lang="en-US" sz="2200" dirty="0" smtClean="0"/>
              <a:t>Agency directs completion of Part 3, as necessary; back-up information, documentation, reports, studies, etc., to provide further detail for evaluation of potential environmental impacts.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6842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Determination of Significance</a:t>
            </a:r>
          </a:p>
        </p:txBody>
      </p:sp>
    </p:spTree>
    <p:extLst>
      <p:ext uri="{BB962C8B-B14F-4D97-AF65-F5344CB8AC3E}">
        <p14:creationId xmlns:p14="http://schemas.microsoft.com/office/powerpoint/2010/main" val="2010582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Determination of Significance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3500" dirty="0" smtClean="0">
                <a:solidFill>
                  <a:srgbClr val="00B0F0"/>
                </a:solidFill>
              </a:rPr>
              <a:t>Negative Declaration</a:t>
            </a:r>
          </a:p>
          <a:p>
            <a:pPr lvl="1"/>
            <a:r>
              <a:rPr lang="en-US" dirty="0" smtClean="0"/>
              <a:t>A statement that formally ends the SEQR process.</a:t>
            </a:r>
          </a:p>
          <a:p>
            <a:pPr lvl="1"/>
            <a:r>
              <a:rPr lang="en-US" dirty="0" smtClean="0"/>
              <a:t>A determination that the proposed action </a:t>
            </a:r>
            <a:r>
              <a:rPr lang="en-US" u="sng" dirty="0" smtClean="0">
                <a:solidFill>
                  <a:srgbClr val="00B0F0"/>
                </a:solidFill>
              </a:rPr>
              <a:t>will not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smtClean="0"/>
              <a:t>have a potential significant impact on the environment.</a:t>
            </a:r>
          </a:p>
          <a:p>
            <a:pPr lvl="1"/>
            <a:r>
              <a:rPr lang="en-US" dirty="0" smtClean="0"/>
              <a:t>Must be prepared in writing, identifying and evaluating the relevant areas of concern, and kept on file – must be a “reasoned elaboration” of the decision.</a:t>
            </a:r>
          </a:p>
          <a:p>
            <a:pPr lvl="1"/>
            <a:r>
              <a:rPr lang="en-US" dirty="0" smtClean="0"/>
              <a:t>For Type I actions, the Negative Declaration must be distributed to all Involved Agencies, and the applicant (and published in ENB).</a:t>
            </a:r>
          </a:p>
          <a:p>
            <a:pPr marL="457200" lvl="1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13142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Determination of Significance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648" y="1600200"/>
            <a:ext cx="7845552" cy="4495800"/>
          </a:xfrm>
        </p:spPr>
        <p:txBody>
          <a:bodyPr/>
          <a:lstStyle/>
          <a:p>
            <a:r>
              <a:rPr lang="en-US" sz="3200" dirty="0" smtClean="0">
                <a:solidFill>
                  <a:srgbClr val="00B0F0"/>
                </a:solidFill>
              </a:rPr>
              <a:t>Negative Declaration</a:t>
            </a:r>
          </a:p>
          <a:p>
            <a:pPr lvl="1"/>
            <a:r>
              <a:rPr lang="en-US" dirty="0" smtClean="0"/>
              <a:t>For unlisted actions, non-coordinated review: each agency makes their own decision.</a:t>
            </a:r>
          </a:p>
          <a:p>
            <a:pPr lvl="1"/>
            <a:r>
              <a:rPr lang="en-US" dirty="0" smtClean="0"/>
              <a:t>Supporting documentation must be included in the file.</a:t>
            </a:r>
          </a:p>
          <a:p>
            <a:pPr lvl="1"/>
            <a:r>
              <a:rPr lang="en-US" dirty="0" smtClean="0"/>
              <a:t>Must be adopted by formal resolution.</a:t>
            </a:r>
          </a:p>
          <a:p>
            <a:pPr lvl="1"/>
            <a:r>
              <a:rPr lang="en-US" dirty="0" smtClean="0">
                <a:solidFill>
                  <a:srgbClr val="00B0F0"/>
                </a:solidFill>
              </a:rPr>
              <a:t>Documentation, Documentation, Documentation.</a:t>
            </a:r>
          </a:p>
          <a:p>
            <a:pPr marL="457200" lvl="1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61252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Determination of Significance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00B0F0"/>
                </a:solidFill>
              </a:rPr>
              <a:t>Positive Declaration</a:t>
            </a:r>
          </a:p>
          <a:p>
            <a:pPr lvl="1"/>
            <a:r>
              <a:rPr lang="en-US" dirty="0" smtClean="0"/>
              <a:t>Action </a:t>
            </a:r>
            <a:r>
              <a:rPr lang="en-US" u="sng" dirty="0" smtClean="0">
                <a:solidFill>
                  <a:srgbClr val="00B0F0"/>
                </a:solidFill>
              </a:rPr>
              <a:t>may</a:t>
            </a:r>
            <a:r>
              <a:rPr lang="en-US" dirty="0" smtClean="0"/>
              <a:t> result in impact on the environment.</a:t>
            </a:r>
          </a:p>
          <a:p>
            <a:pPr lvl="1"/>
            <a:r>
              <a:rPr lang="en-US" dirty="0" smtClean="0"/>
              <a:t>An EIS must be prepared.</a:t>
            </a:r>
          </a:p>
          <a:p>
            <a:pPr lvl="1"/>
            <a:r>
              <a:rPr lang="en-US" dirty="0" smtClean="0"/>
              <a:t>Get assistance.</a:t>
            </a:r>
          </a:p>
          <a:p>
            <a:pPr marL="457200" lvl="1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3421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SEQR: A Tool for Success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77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AE Concept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862" y="1285519"/>
            <a:ext cx="2777138" cy="3819881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7" name="Picture 13" descr="D&amp;CComments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17000" y="2073707"/>
            <a:ext cx="4572000" cy="302895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3767"/>
                </a:solidFill>
              </a:rPr>
              <a:t>Any Questions?</a:t>
            </a:r>
            <a:endParaRPr lang="en-US" dirty="0">
              <a:solidFill>
                <a:srgbClr val="00376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434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SEQR Amendments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648" y="1600200"/>
            <a:ext cx="8378952" cy="4495800"/>
          </a:xfrm>
        </p:spPr>
        <p:txBody>
          <a:bodyPr>
            <a:normAutofit/>
          </a:bodyPr>
          <a:lstStyle/>
          <a:p>
            <a:r>
              <a:rPr lang="en-US" dirty="0"/>
              <a:t>Adopted changes went into effect on October 7, 2013</a:t>
            </a:r>
          </a:p>
          <a:p>
            <a:r>
              <a:rPr lang="en-US" dirty="0"/>
              <a:t>New EAFs</a:t>
            </a:r>
          </a:p>
          <a:p>
            <a:pPr marL="457200" lvl="1" indent="0">
              <a:buNone/>
            </a:pPr>
            <a:endParaRPr lang="en-US" sz="1800" dirty="0" smtClean="0"/>
          </a:p>
          <a:p>
            <a:pPr marL="457200" lvl="1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2600" b="1" i="1" dirty="0" smtClean="0">
                <a:solidFill>
                  <a:srgbClr val="00B0F0"/>
                </a:solidFill>
              </a:rPr>
              <a:t>Note: </a:t>
            </a:r>
          </a:p>
          <a:p>
            <a:pPr marL="0" indent="0">
              <a:buNone/>
            </a:pPr>
            <a:r>
              <a:rPr lang="en-US" sz="2600" dirty="0" smtClean="0"/>
              <a:t>The following slides are from a NYSDEC presentation.</a:t>
            </a:r>
          </a:p>
        </p:txBody>
      </p:sp>
    </p:spTree>
    <p:extLst>
      <p:ext uri="{BB962C8B-B14F-4D97-AF65-F5344CB8AC3E}">
        <p14:creationId xmlns:p14="http://schemas.microsoft.com/office/powerpoint/2010/main" val="167980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216275"/>
            <a:ext cx="7162800" cy="762000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sz="2000" cap="small" normalizeH="1" dirty="0" smtClean="0">
                <a:latin typeface="Arial Narrow" pitchFamily="34" charset="0"/>
              </a:rPr>
              <a:t>New York State Department of Environmental Conservation</a:t>
            </a:r>
            <a:endParaRPr lang="en-US" sz="2000" cap="small" normalizeH="1" dirty="0">
              <a:latin typeface="Arial Narrow" pitchFamily="34" charset="0"/>
            </a:endParaRPr>
          </a:p>
        </p:txBody>
      </p:sp>
      <p:pic>
        <p:nvPicPr>
          <p:cNvPr id="1031" name="Picture 7" descr="C:\Program Files\Microsoft Office\MEDIA\OFFICE12\Lines\BD21348_.gi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286000" y="3973195"/>
            <a:ext cx="6019800" cy="100330"/>
          </a:xfrm>
          <a:prstGeom prst="rect">
            <a:avLst/>
          </a:prstGeom>
          <a:noFill/>
        </p:spPr>
      </p:pic>
      <p:sp>
        <p:nvSpPr>
          <p:cNvPr id="3076" name="TextBox 4"/>
          <p:cNvSpPr txBox="1">
            <a:spLocks noChangeArrowheads="1"/>
          </p:cNvSpPr>
          <p:nvPr/>
        </p:nvSpPr>
        <p:spPr bwMode="auto">
          <a:xfrm>
            <a:off x="1320800" y="4191000"/>
            <a:ext cx="7035800" cy="390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sz="4000" dirty="0">
                <a:latin typeface="Calibri" pitchFamily="34" charset="0"/>
              </a:rPr>
              <a:t>	</a:t>
            </a:r>
            <a:r>
              <a:rPr lang="en-US" sz="4000" cap="all" dirty="0">
                <a:latin typeface="Franklin Gothic Medium Cond" panose="020B0606030402020204" pitchFamily="34" charset="0"/>
                <a:ea typeface="+mj-ea"/>
                <a:cs typeface="+mj-cs"/>
              </a:rPr>
              <a:t>The New Environmental</a:t>
            </a:r>
            <a:br>
              <a:rPr lang="en-US" sz="4000" cap="all" dirty="0">
                <a:latin typeface="Franklin Gothic Medium Cond" panose="020B0606030402020204" pitchFamily="34" charset="0"/>
                <a:ea typeface="+mj-ea"/>
                <a:cs typeface="+mj-cs"/>
              </a:rPr>
            </a:br>
            <a:r>
              <a:rPr lang="en-US" sz="4000" cap="all" dirty="0">
                <a:latin typeface="Franklin Gothic Medium Cond" panose="020B0606030402020204" pitchFamily="34" charset="0"/>
                <a:ea typeface="+mj-ea"/>
                <a:cs typeface="+mj-cs"/>
              </a:rPr>
              <a:t>   	Assessment Forms</a:t>
            </a:r>
          </a:p>
          <a:p>
            <a:endParaRPr lang="en-US" sz="4000" dirty="0">
              <a:latin typeface="Tahoma" pitchFamily="34" charset="0"/>
              <a:cs typeface="Tahoma" pitchFamily="34" charset="0"/>
            </a:endParaRPr>
          </a:p>
          <a:p>
            <a:endParaRPr lang="en-US" sz="4000" dirty="0">
              <a:latin typeface="Tahoma" pitchFamily="34" charset="0"/>
              <a:cs typeface="Tahoma" pitchFamily="34" charset="0"/>
            </a:endParaRPr>
          </a:p>
          <a:p>
            <a:endParaRPr lang="en-US" sz="4000" dirty="0">
              <a:latin typeface="Tahoma" pitchFamily="34" charset="0"/>
              <a:cs typeface="Tahoma" pitchFamily="34" charset="0"/>
            </a:endParaRPr>
          </a:p>
          <a:p>
            <a:r>
              <a:rPr lang="en-US" sz="4000" dirty="0">
                <a:latin typeface="Tahoma" pitchFamily="34" charset="0"/>
                <a:cs typeface="Tahoma" pitchFamily="34" charset="0"/>
              </a:rPr>
              <a:t>					</a:t>
            </a:r>
          </a:p>
        </p:txBody>
      </p:sp>
      <p:pic>
        <p:nvPicPr>
          <p:cNvPr id="3077" name="Picture 2" descr="L:\OEA\DPA1\PUB2\Logos duplicate\DEC LOGOS\DEC 4 in._color_no words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" y="3216275"/>
            <a:ext cx="14224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225146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Who is the Audience?</a:t>
            </a:r>
            <a:endParaRPr lang="en-US" dirty="0"/>
          </a:p>
        </p:txBody>
      </p:sp>
      <p:sp>
        <p:nvSpPr>
          <p:cNvPr id="10" name="Text Box 18"/>
          <p:cNvSpPr txBox="1">
            <a:spLocks noChangeArrowheads="1"/>
          </p:cNvSpPr>
          <p:nvPr/>
        </p:nvSpPr>
        <p:spPr bwMode="auto">
          <a:xfrm>
            <a:off x="5882195" y="3518356"/>
            <a:ext cx="89960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 b="1" dirty="0">
                <a:solidFill>
                  <a:schemeClr val="bg1"/>
                </a:solidFill>
              </a:rPr>
              <a:t>Phil </a:t>
            </a:r>
            <a:r>
              <a:rPr lang="en-US" sz="800" b="1" dirty="0" smtClean="0">
                <a:solidFill>
                  <a:schemeClr val="bg1"/>
                </a:solidFill>
              </a:rPr>
              <a:t>Duchscherer</a:t>
            </a:r>
            <a:endParaRPr lang="en-US" sz="800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" y="1770441"/>
            <a:ext cx="8001000" cy="30752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en-US" sz="3200" dirty="0"/>
              <a:t>Planning Boards, Code Officials, </a:t>
            </a:r>
            <a:r>
              <a:rPr lang="en-US" sz="3200" dirty="0" smtClean="0"/>
              <a:t>and others</a:t>
            </a:r>
            <a:endParaRPr lang="en-US" sz="3200" dirty="0"/>
          </a:p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en-US" sz="3200" dirty="0"/>
              <a:t>Levels of Expertise: </a:t>
            </a:r>
          </a:p>
          <a:p>
            <a:pPr marL="640080" lvl="1" indent="-274320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</a:pPr>
            <a:r>
              <a:rPr lang="en-US" sz="2600" dirty="0" smtClean="0"/>
              <a:t>“Seeker”</a:t>
            </a:r>
            <a:endParaRPr lang="en-US" sz="2600" dirty="0"/>
          </a:p>
          <a:p>
            <a:pPr marL="640080" lvl="1" indent="-274320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</a:pPr>
            <a:r>
              <a:rPr lang="en-US" sz="2600" dirty="0"/>
              <a:t>Novice</a:t>
            </a:r>
          </a:p>
          <a:p>
            <a:pPr marL="640080" lvl="1" indent="-274320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</a:pPr>
            <a:r>
              <a:rPr lang="en-US" sz="2600" dirty="0"/>
              <a:t>Routine</a:t>
            </a:r>
          </a:p>
          <a:p>
            <a:pPr marL="640080" lvl="1" indent="-274320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</a:pPr>
            <a:r>
              <a:rPr lang="en-US" sz="2600" dirty="0"/>
              <a:t>Black </a:t>
            </a:r>
            <a:r>
              <a:rPr lang="en-US" sz="2600" dirty="0" smtClean="0"/>
              <a:t>Belt?</a:t>
            </a:r>
            <a:endParaRPr lang="en-US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Goals of EAF Revision Process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612648" y="1524000"/>
            <a:ext cx="7772400" cy="4724400"/>
          </a:xfrm>
        </p:spPr>
        <p:txBody>
          <a:bodyPr/>
          <a:lstStyle/>
          <a:p>
            <a:r>
              <a:rPr lang="en-US" dirty="0" smtClean="0"/>
              <a:t>Reduce need for additional studies.</a:t>
            </a:r>
          </a:p>
          <a:p>
            <a:r>
              <a:rPr lang="en-US" dirty="0" smtClean="0"/>
              <a:t>Encourage more use of the short EAF.</a:t>
            </a:r>
          </a:p>
          <a:p>
            <a:r>
              <a:rPr lang="en-US" dirty="0" smtClean="0"/>
              <a:t>Make use of the internet and electronic technologies and use of gatekeeper questions.</a:t>
            </a:r>
          </a:p>
          <a:p>
            <a:r>
              <a:rPr lang="en-US" dirty="0" smtClean="0"/>
              <a:t>Eliminate need for a separate determination of significance.</a:t>
            </a:r>
          </a:p>
          <a:p>
            <a:r>
              <a:rPr lang="en-US" dirty="0" smtClean="0"/>
              <a:t>Serve as the starting point for scoping.</a:t>
            </a:r>
          </a:p>
          <a:p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1143000" y="6248400"/>
            <a:ext cx="6705600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1400" cap="small" normalizeH="1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New York State Department of Environmental Conservation</a:t>
            </a:r>
          </a:p>
        </p:txBody>
      </p:sp>
      <p:pic>
        <p:nvPicPr>
          <p:cNvPr id="4101" name="Picture 2" descr="L:\OEA\DPA1\PUB2\Logos duplicate\DEC LOGOS\DEC 4 in._color_no words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" y="6172200"/>
            <a:ext cx="4572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C:\Program Files\Microsoft Office\MEDIA\OFFICE12\Lines\BD21348_.gif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143000" y="6547485"/>
            <a:ext cx="4343400" cy="723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3268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457200" y="112713"/>
            <a:ext cx="8382000" cy="1143000"/>
          </a:xfrm>
        </p:spPr>
        <p:txBody>
          <a:bodyPr rtlCol="0">
            <a:noAutofit/>
          </a:bodyPr>
          <a:lstStyle/>
          <a:p>
            <a:pPr defTabSz="381000" fontAlgn="auto">
              <a:spcAft>
                <a:spcPts val="0"/>
              </a:spcAft>
              <a:buClr>
                <a:srgbClr val="0000FF"/>
              </a:buClr>
              <a:defRPr/>
            </a:pPr>
            <a:r>
              <a:rPr lang="en-US" dirty="0" smtClean="0"/>
              <a:t>Environmental Assessment Forms </a:t>
            </a:r>
          </a:p>
        </p:txBody>
      </p:sp>
      <p:sp>
        <p:nvSpPr>
          <p:cNvPr id="5123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" y="1554798"/>
            <a:ext cx="7848600" cy="3810000"/>
          </a:xfrm>
        </p:spPr>
        <p:txBody>
          <a:bodyPr/>
          <a:lstStyle/>
          <a:p>
            <a:pPr marL="0" lvl="1" indent="0">
              <a:spcBef>
                <a:spcPts val="700"/>
              </a:spcBef>
              <a:buClr>
                <a:schemeClr val="accent2"/>
              </a:buClr>
              <a:buSzPct val="60000"/>
              <a:buNone/>
            </a:pPr>
            <a:r>
              <a:rPr lang="en-US" sz="2900" b="1" u="sng" dirty="0" smtClean="0">
                <a:hlinkClick r:id="rId3"/>
              </a:rPr>
              <a:t>NEW:</a:t>
            </a:r>
          </a:p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en-US" sz="2900" dirty="0" smtClean="0">
                <a:hlinkClick r:id="rId3"/>
              </a:rPr>
              <a:t>Forms</a:t>
            </a:r>
            <a:r>
              <a:rPr lang="en-US" sz="2900" dirty="0" smtClean="0"/>
              <a:t> were adopted by the Commissioner on January 25, 2012.</a:t>
            </a:r>
          </a:p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en-US" sz="2900" dirty="0" smtClean="0"/>
              <a:t>Forms </a:t>
            </a:r>
            <a:r>
              <a:rPr lang="en-US" sz="2900" dirty="0"/>
              <a:t>were originally </a:t>
            </a:r>
            <a:r>
              <a:rPr lang="en-US" sz="2900" dirty="0" smtClean="0"/>
              <a:t>effective on October </a:t>
            </a:r>
            <a:r>
              <a:rPr lang="en-US" sz="2900" dirty="0"/>
              <a:t>1, 2012; effective date was changed to April 1, 2013 and then to October 7, 2013 so that workbooks and GIS platform are available ahead of effective date.</a:t>
            </a:r>
          </a:p>
          <a:p>
            <a:pPr marL="342900" lvl="1" indent="-342900">
              <a:buFontTx/>
              <a:buChar char="•"/>
            </a:pPr>
            <a:endParaRPr lang="en-US" dirty="0" smtClean="0"/>
          </a:p>
        </p:txBody>
      </p:sp>
      <p:sp>
        <p:nvSpPr>
          <p:cNvPr id="7" name="Rectangle 6"/>
          <p:cNvSpPr/>
          <p:nvPr/>
        </p:nvSpPr>
        <p:spPr>
          <a:xfrm>
            <a:off x="1143000" y="6248400"/>
            <a:ext cx="6705600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1400" cap="small" normalizeH="1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New York State Department of Environmental Conservation</a:t>
            </a:r>
          </a:p>
        </p:txBody>
      </p:sp>
      <p:pic>
        <p:nvPicPr>
          <p:cNvPr id="8" name="Picture 2" descr="L:\OEA\DPA1\PUB2\Logos duplicate\DEC LOGOS\DEC 4 in._color_no words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" y="6172200"/>
            <a:ext cx="4572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C:\Program Files\Microsoft Office\MEDIA\OFFICE12\Lines\BD21348_.gif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143000" y="6547485"/>
            <a:ext cx="4343400" cy="723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44844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382000" cy="1143000"/>
          </a:xfrm>
        </p:spPr>
        <p:txBody>
          <a:bodyPr rtlCol="0">
            <a:noAutofit/>
          </a:bodyPr>
          <a:lstStyle/>
          <a:p>
            <a:pPr defTabSz="381000" fontAlgn="auto">
              <a:spcAft>
                <a:spcPts val="0"/>
              </a:spcAft>
              <a:buClr>
                <a:srgbClr val="0000FF"/>
              </a:buClr>
              <a:defRPr/>
            </a:pPr>
            <a:r>
              <a:rPr lang="en-US" dirty="0"/>
              <a:t>Environmental Assessment Forms</a:t>
            </a:r>
          </a:p>
        </p:txBody>
      </p:sp>
      <p:sp>
        <p:nvSpPr>
          <p:cNvPr id="6147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" y="1636395"/>
            <a:ext cx="7848600" cy="3810000"/>
          </a:xfrm>
        </p:spPr>
        <p:txBody>
          <a:bodyPr>
            <a:normAutofit fontScale="92500" lnSpcReduction="10000"/>
          </a:bodyPr>
          <a:lstStyle/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en-US" sz="2900" dirty="0"/>
              <a:t>DEC has prepared companion workbooks and is preparing </a:t>
            </a:r>
            <a:r>
              <a:rPr lang="en-US" sz="2900" dirty="0" smtClean="0"/>
              <a:t>web-based </a:t>
            </a:r>
            <a:r>
              <a:rPr lang="en-US" sz="2900" dirty="0"/>
              <a:t>forms and upgrading GIS platform.</a:t>
            </a:r>
          </a:p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en-US" sz="2900" dirty="0"/>
              <a:t>Draft </a:t>
            </a:r>
            <a:r>
              <a:rPr lang="en-US" sz="2900" dirty="0">
                <a:hlinkClick r:id="rId3"/>
              </a:rPr>
              <a:t>Short EAF </a:t>
            </a:r>
            <a:r>
              <a:rPr lang="en-US" sz="2900" dirty="0" smtClean="0">
                <a:hlinkClick r:id="rId3"/>
              </a:rPr>
              <a:t>workbook</a:t>
            </a:r>
            <a:r>
              <a:rPr lang="en-US" sz="2900" dirty="0" smtClean="0"/>
              <a:t> </a:t>
            </a:r>
            <a:r>
              <a:rPr lang="en-US" sz="2900" dirty="0"/>
              <a:t>- comment period ended on 10/22/12. </a:t>
            </a:r>
          </a:p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en-US" sz="2900" dirty="0">
                <a:hlinkClick r:id="rId4"/>
              </a:rPr>
              <a:t>Draft Full EAF </a:t>
            </a:r>
            <a:r>
              <a:rPr lang="en-US" sz="2900" dirty="0" smtClean="0">
                <a:hlinkClick r:id="rId4"/>
              </a:rPr>
              <a:t>workbook</a:t>
            </a:r>
            <a:r>
              <a:rPr lang="en-US" sz="2900" dirty="0"/>
              <a:t> - </a:t>
            </a:r>
            <a:r>
              <a:rPr lang="en-US" sz="2900" dirty="0" smtClean="0"/>
              <a:t>comment </a:t>
            </a:r>
            <a:r>
              <a:rPr lang="en-US" sz="2900" dirty="0"/>
              <a:t>period ended on</a:t>
            </a:r>
            <a:r>
              <a:rPr lang="en-US" sz="2900" dirty="0">
                <a:hlinkClick r:id="rId4"/>
              </a:rPr>
              <a:t> 5/20/13.</a:t>
            </a:r>
            <a:endParaRPr lang="en-US" sz="2900" dirty="0"/>
          </a:p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en-US" sz="2900" dirty="0"/>
              <a:t>Vendor has started work on the GIS platform (completed). </a:t>
            </a:r>
          </a:p>
          <a:p>
            <a:pPr marL="342900" lvl="1" indent="-342900">
              <a:buFontTx/>
              <a:buChar char="•"/>
            </a:pPr>
            <a:endParaRPr lang="en-US" dirty="0" smtClean="0"/>
          </a:p>
        </p:txBody>
      </p:sp>
      <p:pic>
        <p:nvPicPr>
          <p:cNvPr id="6148" name="Picture 2" descr="L:\OEA\DPA1\PUB2\Logos duplicate\DEC LOGOS\DEC 4 in._color_no words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" y="6172200"/>
            <a:ext cx="4572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143000" y="6248400"/>
            <a:ext cx="6705600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1400" cap="small" normalizeH="1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New York State Department of Environmental Conservation</a:t>
            </a:r>
          </a:p>
        </p:txBody>
      </p:sp>
      <p:pic>
        <p:nvPicPr>
          <p:cNvPr id="6" name="Picture 7" descr="C:\Program Files\Microsoft Office\MEDIA\OFFICE12\Lines\BD21348_.gif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143000" y="6513195"/>
            <a:ext cx="5181600" cy="863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91613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The Updated EAF’s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are they different?</a:t>
            </a:r>
          </a:p>
          <a:p>
            <a:pPr lvl="1"/>
            <a:r>
              <a:rPr lang="en-US" dirty="0" smtClean="0"/>
              <a:t>Topics covered</a:t>
            </a:r>
          </a:p>
          <a:p>
            <a:pPr lvl="1"/>
            <a:r>
              <a:rPr lang="en-US" dirty="0" smtClean="0"/>
              <a:t>Determination of significance is built into the form</a:t>
            </a:r>
          </a:p>
          <a:p>
            <a:pPr lvl="1"/>
            <a:r>
              <a:rPr lang="en-US" dirty="0" smtClean="0"/>
              <a:t>Fill-out-able on line</a:t>
            </a:r>
          </a:p>
          <a:p>
            <a:pPr lvl="1"/>
            <a:r>
              <a:rPr lang="en-US" dirty="0" smtClean="0"/>
              <a:t>Hyperlinks to workbook</a:t>
            </a:r>
          </a:p>
        </p:txBody>
      </p:sp>
    </p:spTree>
    <p:extLst>
      <p:ext uri="{BB962C8B-B14F-4D97-AF65-F5344CB8AC3E}">
        <p14:creationId xmlns:p14="http://schemas.microsoft.com/office/powerpoint/2010/main" val="2411241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4"/>
          <p:cNvSpPr>
            <a:spLocks noGrp="1"/>
          </p:cNvSpPr>
          <p:nvPr>
            <p:ph type="title"/>
          </p:nvPr>
        </p:nvSpPr>
        <p:spPr>
          <a:xfrm>
            <a:off x="623047" y="313764"/>
            <a:ext cx="7772400" cy="914400"/>
          </a:xfrm>
        </p:spPr>
        <p:txBody>
          <a:bodyPr/>
          <a:lstStyle/>
          <a:p>
            <a:r>
              <a:rPr lang="en-US" dirty="0" smtClean="0"/>
              <a:t>EAF Workbooks</a:t>
            </a:r>
          </a:p>
        </p:txBody>
      </p:sp>
      <p:sp>
        <p:nvSpPr>
          <p:cNvPr id="7171" name="Content Placeholder 5"/>
          <p:cNvSpPr>
            <a:spLocks noGrp="1"/>
          </p:cNvSpPr>
          <p:nvPr>
            <p:ph idx="1"/>
          </p:nvPr>
        </p:nvSpPr>
        <p:spPr>
          <a:xfrm>
            <a:off x="685800" y="1676400"/>
            <a:ext cx="7924800" cy="4267200"/>
          </a:xfrm>
        </p:spPr>
        <p:txBody>
          <a:bodyPr/>
          <a:lstStyle/>
          <a:p>
            <a:r>
              <a:rPr lang="en-US" dirty="0" smtClean="0"/>
              <a:t>Workbook is intended to:</a:t>
            </a:r>
          </a:p>
          <a:p>
            <a:pPr lvl="1"/>
            <a:r>
              <a:rPr lang="en-US" dirty="0" smtClean="0"/>
              <a:t>lead sponsors through preparing Part 1;</a:t>
            </a:r>
          </a:p>
          <a:p>
            <a:pPr lvl="1"/>
            <a:r>
              <a:rPr lang="en-US" dirty="0" smtClean="0"/>
              <a:t>Guide lead agency in preparing Parts 2 &amp; 3.</a:t>
            </a:r>
          </a:p>
          <a:p>
            <a:r>
              <a:rPr lang="en-US" dirty="0" smtClean="0"/>
              <a:t>Workbooks provide links to spatial data (e.g., maps) and other sources of information for use in preparing forms.</a:t>
            </a:r>
          </a:p>
          <a:p>
            <a:r>
              <a:rPr lang="en-US" dirty="0" smtClean="0"/>
              <a:t>Workbook makes generous use of examples.</a:t>
            </a:r>
          </a:p>
          <a:p>
            <a:r>
              <a:rPr lang="en-US" dirty="0" smtClean="0"/>
              <a:t>Glossary of terms.</a:t>
            </a:r>
          </a:p>
        </p:txBody>
      </p:sp>
      <p:sp>
        <p:nvSpPr>
          <p:cNvPr id="2" name="Rectangle 1"/>
          <p:cNvSpPr/>
          <p:nvPr/>
        </p:nvSpPr>
        <p:spPr>
          <a:xfrm>
            <a:off x="4393105" y="3244334"/>
            <a:ext cx="3577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- </a:t>
            </a:r>
          </a:p>
        </p:txBody>
      </p:sp>
      <p:sp>
        <p:nvSpPr>
          <p:cNvPr id="3" name="Rectangle 2"/>
          <p:cNvSpPr/>
          <p:nvPr/>
        </p:nvSpPr>
        <p:spPr>
          <a:xfrm>
            <a:off x="4393105" y="3244334"/>
            <a:ext cx="3577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- </a:t>
            </a:r>
          </a:p>
        </p:txBody>
      </p:sp>
      <p:sp>
        <p:nvSpPr>
          <p:cNvPr id="9" name="Rectangle 8"/>
          <p:cNvSpPr/>
          <p:nvPr/>
        </p:nvSpPr>
        <p:spPr>
          <a:xfrm>
            <a:off x="1143000" y="6248400"/>
            <a:ext cx="6705600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1400" cap="small" normalizeH="1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New York State Department of Environmental Conservation</a:t>
            </a:r>
          </a:p>
        </p:txBody>
      </p:sp>
      <p:pic>
        <p:nvPicPr>
          <p:cNvPr id="10" name="Picture 2" descr="L:\OEA\DPA1\PUB2\Logos duplicate\DEC LOGOS\DEC 4 in._color_no words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" y="6172200"/>
            <a:ext cx="4572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7" descr="C:\Program Files\Microsoft Office\MEDIA\OFFICE12\Lines\BD21348_.gif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143000" y="6547485"/>
            <a:ext cx="4343400" cy="723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70030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391400" cy="1673225"/>
          </a:xfrm>
        </p:spPr>
        <p:txBody>
          <a:bodyPr>
            <a:normAutofit/>
          </a:bodyPr>
          <a:lstStyle/>
          <a:p>
            <a:r>
              <a:rPr lang="en-US" sz="3200" dirty="0" smtClean="0"/>
              <a:t>Questions and Full EAF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SEAF – Part 1, 2 and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20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SEAF - Part 1, Question 1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609600" y="1534552"/>
            <a:ext cx="8001000" cy="4867835"/>
          </a:xfrm>
        </p:spPr>
        <p:txBody>
          <a:bodyPr/>
          <a:lstStyle/>
          <a:p>
            <a:r>
              <a:rPr lang="en-US" sz="3000" dirty="0" smtClean="0"/>
              <a:t>Does the proposed action only involve the legislative adoption of a plan, local law, ordinance, or regulation?</a:t>
            </a:r>
          </a:p>
          <a:p>
            <a:r>
              <a:rPr lang="en-US" sz="3000" dirty="0" smtClean="0">
                <a:hlinkClick r:id="rId3"/>
              </a:rPr>
              <a:t>If Yes</a:t>
            </a:r>
            <a:r>
              <a:rPr lang="en-US" sz="3000" dirty="0" smtClean="0"/>
              <a:t>, attach a narrative description of the intent of the proposed action and the environmental resources that may be affected in the municipality and proceed to Part 2.</a:t>
            </a:r>
          </a:p>
          <a:p>
            <a:r>
              <a:rPr lang="en-US" sz="3000" dirty="0" smtClean="0">
                <a:hlinkClick r:id="rId3"/>
              </a:rPr>
              <a:t>If no</a:t>
            </a:r>
            <a:r>
              <a:rPr lang="en-US" sz="3000" dirty="0" smtClean="0"/>
              <a:t>, continue to Question 2.</a:t>
            </a:r>
          </a:p>
        </p:txBody>
      </p:sp>
      <p:sp>
        <p:nvSpPr>
          <p:cNvPr id="9" name="Rectangle 8"/>
          <p:cNvSpPr/>
          <p:nvPr/>
        </p:nvSpPr>
        <p:spPr>
          <a:xfrm>
            <a:off x="1143000" y="6248400"/>
            <a:ext cx="6705600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1400" cap="small" normalizeH="1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New York State Department of Environmental Conservation</a:t>
            </a:r>
          </a:p>
        </p:txBody>
      </p:sp>
      <p:pic>
        <p:nvPicPr>
          <p:cNvPr id="10" name="Picture 2" descr="L:\OEA\DPA1\PUB2\Logos duplicate\DEC LOGOS\DEC 4 in._color_no words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" y="6172200"/>
            <a:ext cx="4572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7" descr="C:\Program Files\Microsoft Office\MEDIA\OFFICE12\Lines\BD21348_.gif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143000" y="6547485"/>
            <a:ext cx="4343400" cy="723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47773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SEAF - Part 1, Question 3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a. Total acreage of the site?</a:t>
            </a:r>
          </a:p>
          <a:p>
            <a:pPr marL="0" indent="0">
              <a:buNone/>
            </a:pPr>
            <a:r>
              <a:rPr lang="en-US" dirty="0" smtClean="0"/>
              <a:t>b. Total acreage to be disturbed?</a:t>
            </a:r>
          </a:p>
          <a:p>
            <a:pPr marL="0" indent="0">
              <a:buNone/>
            </a:pPr>
            <a:r>
              <a:rPr lang="en-US" dirty="0" smtClean="0"/>
              <a:t>c. Total acreage (project site and any contiguous    properties) owned or controlled by the applicant or project sponsor?</a:t>
            </a:r>
          </a:p>
          <a:p>
            <a:pPr marL="0" indent="0">
              <a:buNone/>
            </a:pPr>
            <a:r>
              <a:rPr lang="en-US" dirty="0">
                <a:hlinkClick r:id="rId3"/>
              </a:rPr>
              <a:t>d. How to answer the questions.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143000" y="6248400"/>
            <a:ext cx="6705600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1400" cap="small" normalizeH="1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New York State Department of Environmental Conservation</a:t>
            </a:r>
          </a:p>
        </p:txBody>
      </p:sp>
      <p:pic>
        <p:nvPicPr>
          <p:cNvPr id="8" name="Picture 2" descr="L:\OEA\DPA1\PUB2\Logos duplicate\DEC LOGOS\DEC 4 in._color_no words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" y="6172200"/>
            <a:ext cx="4572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C:\Program Files\Microsoft Office\MEDIA\OFFICE12\Lines\BD21348_.gif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143000" y="6547485"/>
            <a:ext cx="4343400" cy="723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592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SEAF - Part 1, Question 4</a:t>
            </a:r>
            <a:endParaRPr lang="en-US" dirty="0" smtClean="0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612648" y="1600200"/>
            <a:ext cx="7997952" cy="4495800"/>
          </a:xfrm>
        </p:spPr>
        <p:txBody>
          <a:bodyPr>
            <a:normAutofit/>
          </a:bodyPr>
          <a:lstStyle/>
          <a:p>
            <a:r>
              <a:rPr lang="en-US" dirty="0" smtClean="0"/>
              <a:t>Check all land uses that occur on adjoining, and near the proposed action?</a:t>
            </a:r>
          </a:p>
          <a:p>
            <a:pPr lvl="1"/>
            <a:r>
              <a:rPr lang="en-US" dirty="0" smtClean="0"/>
              <a:t>Urban?</a:t>
            </a:r>
            <a:r>
              <a:rPr lang="en-US" dirty="0"/>
              <a:t>				</a:t>
            </a:r>
          </a:p>
          <a:p>
            <a:pPr lvl="1"/>
            <a:r>
              <a:rPr lang="en-US" dirty="0"/>
              <a:t>Rural (non-ag)?	</a:t>
            </a:r>
          </a:p>
          <a:p>
            <a:pPr lvl="1"/>
            <a:r>
              <a:rPr lang="en-US" dirty="0"/>
              <a:t>Industrial?</a:t>
            </a:r>
          </a:p>
          <a:p>
            <a:pPr lvl="1"/>
            <a:r>
              <a:rPr lang="en-US" dirty="0"/>
              <a:t>Commercial?</a:t>
            </a:r>
          </a:p>
          <a:p>
            <a:pPr lvl="1"/>
            <a:r>
              <a:rPr lang="en-US" dirty="0"/>
              <a:t>Residential (Suburban)?</a:t>
            </a:r>
          </a:p>
          <a:p>
            <a:r>
              <a:rPr lang="en-US" sz="2800" dirty="0" smtClean="0">
                <a:hlinkClick r:id="rId3"/>
              </a:rPr>
              <a:t>Workbook help in answering the questions!</a:t>
            </a:r>
            <a:endParaRPr lang="en-US" sz="2800" dirty="0" smtClean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202174" y="2514600"/>
            <a:ext cx="3713226" cy="4495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/>
              <a:t>Forest?	</a:t>
            </a:r>
          </a:p>
          <a:p>
            <a:pPr lvl="1"/>
            <a:r>
              <a:rPr lang="en-US" dirty="0"/>
              <a:t>Agriculture?</a:t>
            </a:r>
          </a:p>
          <a:p>
            <a:pPr lvl="1"/>
            <a:r>
              <a:rPr lang="en-US" dirty="0"/>
              <a:t>Aquatic?</a:t>
            </a:r>
          </a:p>
          <a:p>
            <a:pPr lvl="1"/>
            <a:r>
              <a:rPr lang="en-US" dirty="0"/>
              <a:t>Parkland?</a:t>
            </a:r>
          </a:p>
          <a:p>
            <a:pPr lvl="1"/>
            <a:r>
              <a:rPr lang="en-US" dirty="0"/>
              <a:t>Other?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2100" dirty="0" smtClean="0"/>
          </a:p>
        </p:txBody>
      </p:sp>
      <p:sp>
        <p:nvSpPr>
          <p:cNvPr id="9" name="Rectangle 8"/>
          <p:cNvSpPr/>
          <p:nvPr/>
        </p:nvSpPr>
        <p:spPr>
          <a:xfrm>
            <a:off x="1143000" y="6248400"/>
            <a:ext cx="6705600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1400" cap="small" normalizeH="1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New York State Department of Environmental Conservation</a:t>
            </a:r>
          </a:p>
        </p:txBody>
      </p:sp>
      <p:pic>
        <p:nvPicPr>
          <p:cNvPr id="10" name="Picture 2" descr="L:\OEA\DPA1\PUB2\Logos duplicate\DEC LOGOS\DEC 4 in._color_no words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" y="6172200"/>
            <a:ext cx="4572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7" descr="C:\Program Files\Microsoft Office\MEDIA\OFFICE12\Lines\BD21348_.gif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143000" y="6547485"/>
            <a:ext cx="4343400" cy="723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10110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676400"/>
            <a:ext cx="7633446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Internet Tools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8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7921752" cy="4495800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sz="3200" dirty="0"/>
              <a:t>Where is the best place to find information on SEQR</a:t>
            </a:r>
            <a:r>
              <a:rPr lang="en-US" sz="3200" dirty="0" smtClean="0"/>
              <a:t>?</a:t>
            </a:r>
          </a:p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en-US" sz="2900" dirty="0" smtClean="0"/>
              <a:t>6 </a:t>
            </a:r>
            <a:r>
              <a:rPr lang="en-US" sz="2900" dirty="0"/>
              <a:t>NYCRR Part 617 State Environmental Quality Review</a:t>
            </a:r>
          </a:p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en-US" sz="2900" dirty="0"/>
              <a:t>DEC website</a:t>
            </a:r>
          </a:p>
        </p:txBody>
      </p:sp>
      <p:pic>
        <p:nvPicPr>
          <p:cNvPr id="5" name="Picture 12" descr="compass_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96400" y="1752600"/>
            <a:ext cx="1292225" cy="1843088"/>
          </a:xfrm>
          <a:prstGeom prst="rect">
            <a:avLst/>
          </a:prstGeom>
          <a:noFill/>
          <a:ln w="9525">
            <a:solidFill>
              <a:srgbClr val="AFB9B9"/>
            </a:solidFill>
            <a:miter lim="800000"/>
            <a:headEnd/>
            <a:tailEnd/>
          </a:ln>
        </p:spPr>
      </p:pic>
      <p:pic>
        <p:nvPicPr>
          <p:cNvPr id="7" name="Picture 20" descr="Civil-pip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60472" y="4014834"/>
            <a:ext cx="1295400" cy="1803307"/>
          </a:xfrm>
          <a:prstGeom prst="rect">
            <a:avLst/>
          </a:prstGeom>
          <a:noFill/>
          <a:ln w="9525">
            <a:solidFill>
              <a:srgbClr val="AFB9B9"/>
            </a:solidFill>
            <a:miter lim="800000"/>
            <a:headEnd/>
            <a:tailEnd/>
          </a:ln>
        </p:spPr>
      </p:pic>
      <p:pic>
        <p:nvPicPr>
          <p:cNvPr id="8" name="Picture 22" descr="Pic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360472" y="271621"/>
            <a:ext cx="1323975" cy="979488"/>
          </a:xfrm>
          <a:prstGeom prst="rect">
            <a:avLst/>
          </a:prstGeom>
          <a:noFill/>
          <a:ln w="9525">
            <a:solidFill>
              <a:srgbClr val="AFB9B9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SEAF - Part I, Question 12.b.</a:t>
            </a:r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8305800" cy="3429000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3000" dirty="0" smtClean="0"/>
              <a:t>b. Is the proposed action located in an </a:t>
            </a:r>
            <a:r>
              <a:rPr lang="en-US" sz="3000" dirty="0"/>
              <a:t> </a:t>
            </a:r>
            <a:r>
              <a:rPr lang="en-US" sz="3000" dirty="0" smtClean="0"/>
              <a:t>   archeological sensitive area? </a:t>
            </a:r>
            <a:r>
              <a:rPr lang="en-US" sz="3000" i="1" dirty="0" smtClean="0">
                <a:solidFill>
                  <a:srgbClr val="00B0F0"/>
                </a:solidFill>
              </a:rPr>
              <a:t>This has created problems in certain communities!      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3000" dirty="0" smtClean="0"/>
          </a:p>
        </p:txBody>
      </p:sp>
    </p:spTree>
    <p:extLst>
      <p:ext uri="{BB962C8B-B14F-4D97-AF65-F5344CB8AC3E}">
        <p14:creationId xmlns:p14="http://schemas.microsoft.com/office/powerpoint/2010/main" val="3097146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612648" y="1600200"/>
            <a:ext cx="8153400" cy="3962400"/>
          </a:xfrm>
        </p:spPr>
        <p:txBody>
          <a:bodyPr/>
          <a:lstStyle/>
          <a:p>
            <a:r>
              <a:rPr lang="en-US" dirty="0" smtClean="0"/>
              <a:t>13 pages; with numerous new and more clarifying questions.</a:t>
            </a:r>
          </a:p>
          <a:p>
            <a:r>
              <a:rPr lang="en-US" dirty="0" smtClean="0"/>
              <a:t>Air Emissions, public transportation, lighting, hazardous materials, contamination history, and wildlife species, etc.</a:t>
            </a:r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Full EAF - Part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166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SEAF - Part 2, Question 1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Will the proposed action create a material conflict with an adopted land use plan or zoning regulations?</a:t>
            </a:r>
          </a:p>
          <a:p>
            <a:r>
              <a:rPr lang="en-US" dirty="0">
                <a:hlinkClick r:id="rId3"/>
              </a:rPr>
              <a:t>Workbook help!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143000" y="6248400"/>
            <a:ext cx="6705600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1400" cap="small" normalizeH="1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New York State Department of Environmental Conservation</a:t>
            </a:r>
          </a:p>
        </p:txBody>
      </p:sp>
      <p:pic>
        <p:nvPicPr>
          <p:cNvPr id="9" name="Picture 2" descr="L:\OEA\DPA1\PUB2\Logos duplicate\DEC LOGOS\DEC 4 in._color_no words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" y="6172200"/>
            <a:ext cx="4572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7" descr="C:\Program Files\Microsoft Office\MEDIA\OFFICE12\Lines\BD21348_.gif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143000" y="6547485"/>
            <a:ext cx="4343400" cy="723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5053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SEAF - Part 2, Question 3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Will the proposed action impair the character or quality of the existing community?</a:t>
            </a:r>
          </a:p>
          <a:p>
            <a:r>
              <a:rPr lang="en-US" dirty="0">
                <a:hlinkClick r:id="rId3"/>
              </a:rPr>
              <a:t>Workbook help!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143000" y="6248400"/>
            <a:ext cx="6705600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1400" cap="small" normalizeH="1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New York State Department of Environmental Conservation</a:t>
            </a:r>
          </a:p>
        </p:txBody>
      </p:sp>
      <p:pic>
        <p:nvPicPr>
          <p:cNvPr id="8" name="Picture 2" descr="L:\OEA\DPA1\PUB2\Logos duplicate\DEC LOGOS\DEC 4 in._color_no words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" y="6172200"/>
            <a:ext cx="4572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C:\Program Files\Microsoft Office\MEDIA\OFFICE12\Lines\BD21348_.gif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143000" y="6547485"/>
            <a:ext cx="4343400" cy="723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50212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SEAF - Part 2, Question 6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Will the proposed action cause an increase in the use of energy and it fails to incorporate reasonably available energy conservation or renewable energy opportunities?</a:t>
            </a:r>
          </a:p>
          <a:p>
            <a:r>
              <a:rPr lang="en-US" dirty="0">
                <a:hlinkClick r:id="rId3"/>
              </a:rPr>
              <a:t>Workbook help!</a:t>
            </a:r>
            <a:endParaRPr lang="en-US" dirty="0"/>
          </a:p>
          <a:p>
            <a:r>
              <a:rPr lang="en-US" dirty="0" smtClean="0"/>
              <a:t>Has created some problems.</a:t>
            </a:r>
          </a:p>
        </p:txBody>
      </p:sp>
    </p:spTree>
    <p:extLst>
      <p:ext uri="{BB962C8B-B14F-4D97-AF65-F5344CB8AC3E}">
        <p14:creationId xmlns:p14="http://schemas.microsoft.com/office/powerpoint/2010/main" val="575346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Full EAF - Part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10 pages; refers to Part 1 questions, includes more questions per “Impact area,” and still has “No/Small” category and </a:t>
            </a:r>
            <a:r>
              <a:rPr lang="en-US" smtClean="0"/>
              <a:t>“Moderate/Large” </a:t>
            </a:r>
            <a:r>
              <a:rPr lang="en-US" dirty="0" smtClean="0"/>
              <a:t>impact categories.</a:t>
            </a:r>
          </a:p>
          <a:p>
            <a:r>
              <a:rPr lang="en-US" dirty="0" smtClean="0"/>
              <a:t>Some new questions will probably be litigated in the future.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726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>
          <a:xfrm>
            <a:off x="483358" y="152400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Making the Determination of Significance - Part 3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483358" y="1552977"/>
            <a:ext cx="8229600" cy="4525963"/>
          </a:xfrm>
        </p:spPr>
        <p:txBody>
          <a:bodyPr/>
          <a:lstStyle/>
          <a:p>
            <a:r>
              <a:rPr lang="en-US" dirty="0" smtClean="0"/>
              <a:t>The Lead Agency is responsible for the completion of Part 3.</a:t>
            </a:r>
          </a:p>
          <a:p>
            <a:r>
              <a:rPr lang="en-US" dirty="0" smtClean="0"/>
              <a:t>For every question in Part 2 that was answered “moderate to large impact may occur”… please complete Part 3.</a:t>
            </a:r>
          </a:p>
          <a:p>
            <a:r>
              <a:rPr lang="en-US" dirty="0" smtClean="0"/>
              <a:t>Can also use to document why impact was categorized as small. </a:t>
            </a:r>
          </a:p>
          <a:p>
            <a:r>
              <a:rPr lang="en-US" dirty="0">
                <a:hlinkClick r:id="rId3"/>
              </a:rPr>
              <a:t>Workbook help!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143000" y="6248400"/>
            <a:ext cx="6705600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1400" cap="small" normalizeH="1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New York State Department of Environmental Conservation</a:t>
            </a:r>
          </a:p>
        </p:txBody>
      </p:sp>
      <p:pic>
        <p:nvPicPr>
          <p:cNvPr id="9" name="Picture 2" descr="L:\OEA\DPA1\PUB2\Logos duplicate\DEC LOGOS\DEC 4 in._color_no words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" y="6172200"/>
            <a:ext cx="4572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7" descr="C:\Program Files\Microsoft Office\MEDIA\OFFICE12\Lines\BD21348_.gif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143000" y="6547485"/>
            <a:ext cx="4343400" cy="723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51166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and Links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848600" cy="4114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Check the Environmental Notice Bulletin at:  </a:t>
            </a:r>
            <a:r>
              <a:rPr lang="en-US" dirty="0" smtClean="0">
                <a:hlinkClick r:id="rId2"/>
              </a:rPr>
              <a:t>http://www.dec.ny.gov/enb/enb.html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Revised EAFs, draft workbooks &amp; proposed regulatory changes at:   </a:t>
            </a:r>
            <a:r>
              <a:rPr lang="en-US" dirty="0" smtClean="0">
                <a:hlinkClick r:id="rId3"/>
              </a:rPr>
              <a:t>http://www.dec.ny.gov/permits/6061.html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To be placed on service list e-mail us at:  </a:t>
            </a:r>
            <a:r>
              <a:rPr lang="en-US" dirty="0" smtClean="0">
                <a:hlinkClick r:id="rId4"/>
              </a:rPr>
              <a:t>depprmt@gw.dec.state.ny.us</a:t>
            </a:r>
            <a:r>
              <a:rPr lang="en-US" dirty="0" smtClean="0"/>
              <a:t>  </a:t>
            </a:r>
          </a:p>
          <a:p>
            <a:endParaRPr lang="en-US" dirty="0" smtClean="0"/>
          </a:p>
        </p:txBody>
      </p:sp>
      <p:sp>
        <p:nvSpPr>
          <p:cNvPr id="7" name="Rectangle 6"/>
          <p:cNvSpPr/>
          <p:nvPr/>
        </p:nvSpPr>
        <p:spPr>
          <a:xfrm>
            <a:off x="1143000" y="6248400"/>
            <a:ext cx="6705600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1400" cap="small" normalizeH="1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New York State Department of Environmental Conservation</a:t>
            </a:r>
          </a:p>
        </p:txBody>
      </p:sp>
      <p:pic>
        <p:nvPicPr>
          <p:cNvPr id="8" name="Picture 2" descr="L:\OEA\DPA1\PUB2\Logos duplicate\DEC LOGOS\DEC 4 in._color_no words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" y="6172200"/>
            <a:ext cx="4572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C:\Program Files\Microsoft Office\MEDIA\OFFICE12\Lines\BD21348_.gif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143000" y="6547485"/>
            <a:ext cx="4343400" cy="723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938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You Made It Through SEQR Training!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90800" y="228600"/>
            <a:ext cx="1905000" cy="778674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isometricLeftDown"/>
              <a:lightRig rig="flood" dir="t"/>
            </a:scene3d>
            <a:sp3d extrusionH="57150" prstMaterial="plastic">
              <a:bevelT w="88900" h="317500"/>
              <a:bevelB w="50800" h="171450"/>
            </a:sp3d>
          </a:bodyPr>
          <a:lstStyle/>
          <a:p>
            <a:r>
              <a:rPr lang="en-US" sz="50000" dirty="0" smtClean="0">
                <a:gradFill flip="none" rotWithShape="1">
                  <a:gsLst>
                    <a:gs pos="0">
                      <a:srgbClr val="54BCEB"/>
                    </a:gs>
                    <a:gs pos="50000">
                      <a:srgbClr val="939A9F"/>
                    </a:gs>
                    <a:gs pos="100000">
                      <a:srgbClr val="54BCEB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Franklin Gothic Heavy" pitchFamily="34" charset="0"/>
              </a:rPr>
              <a:t>?</a:t>
            </a:r>
            <a:endParaRPr lang="en-US" sz="50000" dirty="0">
              <a:gradFill flip="none" rotWithShape="1">
                <a:gsLst>
                  <a:gs pos="0">
                    <a:srgbClr val="54BCEB"/>
                  </a:gs>
                  <a:gs pos="50000">
                    <a:srgbClr val="939A9F"/>
                  </a:gs>
                  <a:gs pos="100000">
                    <a:srgbClr val="54BCEB"/>
                  </a:gs>
                </a:gsLst>
                <a:path path="circle">
                  <a:fillToRect l="100000" t="100000"/>
                </a:path>
                <a:tileRect r="-100000" b="-100000"/>
              </a:gradFill>
              <a:latin typeface="Franklin Gothic Heavy" pitchFamily="34" charset="0"/>
            </a:endParaRPr>
          </a:p>
        </p:txBody>
      </p:sp>
      <p:sp>
        <p:nvSpPr>
          <p:cNvPr id="5" name="Content Placeholder 10"/>
          <p:cNvSpPr txBox="1">
            <a:spLocks/>
          </p:cNvSpPr>
          <p:nvPr/>
        </p:nvSpPr>
        <p:spPr>
          <a:xfrm>
            <a:off x="688848" y="2362200"/>
            <a:ext cx="8074152" cy="42672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en-US" sz="2400" dirty="0" smtClean="0">
              <a:solidFill>
                <a:srgbClr val="00B0F0"/>
              </a:solidFill>
            </a:endParaRPr>
          </a:p>
          <a:p>
            <a:pPr marL="0" indent="0" algn="r">
              <a:buNone/>
            </a:pPr>
            <a:endParaRPr lang="en-US" sz="2400" dirty="0">
              <a:solidFill>
                <a:srgbClr val="00B0F0"/>
              </a:solidFill>
            </a:endParaRPr>
          </a:p>
          <a:p>
            <a:pPr marL="0" indent="0" algn="r">
              <a:buNone/>
            </a:pPr>
            <a:endParaRPr lang="en-US" sz="2400" dirty="0" smtClean="0">
              <a:solidFill>
                <a:srgbClr val="00B0F0"/>
              </a:solidFill>
            </a:endParaRPr>
          </a:p>
          <a:p>
            <a:pPr marL="0" indent="0" algn="r">
              <a:buNone/>
            </a:pPr>
            <a:endParaRPr lang="en-US" sz="2400" dirty="0">
              <a:solidFill>
                <a:srgbClr val="00B0F0"/>
              </a:solidFill>
            </a:endParaRPr>
          </a:p>
          <a:p>
            <a:pPr marL="0" indent="0" algn="r">
              <a:buNone/>
            </a:pPr>
            <a:endParaRPr lang="en-US" sz="2400" dirty="0" smtClean="0">
              <a:solidFill>
                <a:srgbClr val="00B0F0"/>
              </a:solidFill>
            </a:endParaRPr>
          </a:p>
          <a:p>
            <a:pPr marL="0" indent="0" algn="r">
              <a:buNone/>
            </a:pPr>
            <a:endParaRPr lang="en-US" sz="2400" dirty="0">
              <a:solidFill>
                <a:srgbClr val="00B0F0"/>
              </a:solidFill>
            </a:endParaRPr>
          </a:p>
          <a:p>
            <a:pPr marL="0" indent="0" algn="r">
              <a:buNone/>
            </a:pPr>
            <a:endParaRPr lang="en-US" sz="2400" dirty="0" smtClean="0">
              <a:solidFill>
                <a:srgbClr val="00B0F0"/>
              </a:solidFill>
            </a:endParaRPr>
          </a:p>
          <a:p>
            <a:pPr marL="0" indent="0" algn="r">
              <a:buNone/>
            </a:pPr>
            <a:r>
              <a:rPr lang="en-US" sz="2000" dirty="0" smtClean="0">
                <a:solidFill>
                  <a:srgbClr val="00B0F0"/>
                </a:solidFill>
              </a:rPr>
              <a:t>Thank You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en-US" sz="1600" dirty="0"/>
              <a:t>Andrew C. Reilly, PE, </a:t>
            </a:r>
            <a:r>
              <a:rPr lang="en-US" sz="1600" dirty="0" smtClean="0"/>
              <a:t>AICP </a:t>
            </a:r>
            <a:endParaRPr lang="en-US" sz="1600" dirty="0"/>
          </a:p>
          <a:p>
            <a:pPr marL="0" indent="0" algn="r">
              <a:spcBef>
                <a:spcPts val="0"/>
              </a:spcBef>
              <a:buNone/>
            </a:pPr>
            <a:r>
              <a:rPr lang="en-US" sz="1600" dirty="0" smtClean="0"/>
              <a:t>Wendel Director </a:t>
            </a:r>
            <a:r>
              <a:rPr lang="en-US" sz="1600" dirty="0"/>
              <a:t>of Planning </a:t>
            </a:r>
            <a:endParaRPr lang="en-US" sz="1600" dirty="0" smtClean="0"/>
          </a:p>
          <a:p>
            <a:pPr marL="0" indent="0" algn="r">
              <a:spcBef>
                <a:spcPts val="0"/>
              </a:spcBef>
              <a:buNone/>
            </a:pPr>
            <a:r>
              <a:rPr lang="en-US" sz="1600" dirty="0" smtClean="0"/>
              <a:t>&amp; Environmental Services</a:t>
            </a:r>
            <a:endParaRPr lang="en-US" sz="16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19100" y="12954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b="0" kern="1200">
                <a:solidFill>
                  <a:srgbClr val="00376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 smtClean="0"/>
              <a:t>Questions &amp; Answers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20941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391400" cy="1673225"/>
          </a:xfrm>
        </p:spPr>
        <p:txBody>
          <a:bodyPr>
            <a:normAutofit/>
          </a:bodyPr>
          <a:lstStyle/>
          <a:p>
            <a:r>
              <a:rPr lang="en-US" sz="3200" dirty="0"/>
              <a:t>Why must SEQR be completed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on </a:t>
            </a:r>
            <a:r>
              <a:rPr lang="en-US" sz="3200" dirty="0"/>
              <a:t>most actions?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435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Question?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4754563"/>
          </a:xfrm>
        </p:spPr>
        <p:txBody>
          <a:bodyPr>
            <a:normAutofit/>
          </a:bodyPr>
          <a:lstStyle/>
          <a:p>
            <a:pPr marL="571500" lvl="1" indent="-571500">
              <a:spcBef>
                <a:spcPts val="700"/>
              </a:spcBef>
              <a:buClr>
                <a:schemeClr val="accent2"/>
              </a:buClr>
              <a:buSzPct val="60000"/>
              <a:buFont typeface="+mj-lt"/>
              <a:buAutoNum type="romanUcPeriod"/>
            </a:pPr>
            <a:r>
              <a:rPr lang="en-US" sz="3200" dirty="0"/>
              <a:t>Because you have </a:t>
            </a:r>
            <a:r>
              <a:rPr lang="en-US" sz="3200" dirty="0" smtClean="0"/>
              <a:t>to.</a:t>
            </a:r>
            <a:endParaRPr lang="en-US" sz="3200" dirty="0"/>
          </a:p>
          <a:p>
            <a:pPr marL="571500" lvl="1" indent="-571500">
              <a:spcBef>
                <a:spcPts val="700"/>
              </a:spcBef>
              <a:buClr>
                <a:schemeClr val="accent2"/>
              </a:buClr>
              <a:buSzPct val="60000"/>
              <a:buFont typeface="+mj-lt"/>
              <a:buAutoNum type="romanUcPeriod"/>
            </a:pPr>
            <a:r>
              <a:rPr lang="en-US" sz="3200" dirty="0"/>
              <a:t>It will help to make a successful </a:t>
            </a:r>
            <a:r>
              <a:rPr lang="en-US" sz="3200" dirty="0" smtClean="0"/>
              <a:t>project.</a:t>
            </a:r>
            <a:endParaRPr lang="en-US" sz="3200" dirty="0"/>
          </a:p>
          <a:p>
            <a:pPr marL="571500" lvl="1" indent="-571500">
              <a:spcBef>
                <a:spcPts val="700"/>
              </a:spcBef>
              <a:buClr>
                <a:schemeClr val="accent2"/>
              </a:buClr>
              <a:buSzPct val="60000"/>
              <a:buFont typeface="+mj-lt"/>
              <a:buAutoNum type="romanUcPeriod"/>
            </a:pPr>
            <a:r>
              <a:rPr lang="en-US" sz="3200" dirty="0"/>
              <a:t>Because you could get sued if you </a:t>
            </a:r>
            <a:r>
              <a:rPr lang="en-US" sz="3200" dirty="0" smtClean="0"/>
              <a:t>don’t.</a:t>
            </a:r>
            <a:endParaRPr lang="en-US" sz="3200" dirty="0"/>
          </a:p>
          <a:p>
            <a:pPr marL="571500" lvl="1" indent="-571500">
              <a:spcBef>
                <a:spcPts val="700"/>
              </a:spcBef>
              <a:buClr>
                <a:schemeClr val="accent2"/>
              </a:buClr>
              <a:buSzPct val="60000"/>
              <a:buFont typeface="+mj-lt"/>
              <a:buAutoNum type="romanUcPeriod"/>
            </a:pPr>
            <a:r>
              <a:rPr lang="en-US" sz="3200" dirty="0"/>
              <a:t>All of the </a:t>
            </a:r>
            <a:r>
              <a:rPr lang="en-US" sz="3200" dirty="0" smtClean="0"/>
              <a:t>above.</a:t>
            </a:r>
            <a:r>
              <a:rPr lang="en-US" dirty="0"/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State Environmental Quality Review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SEQR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302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ts val="700"/>
              </a:spcBef>
              <a:buClr>
                <a:schemeClr val="accent2"/>
              </a:buClr>
              <a:buSzPct val="60000"/>
            </a:pPr>
            <a:r>
              <a:rPr lang="en-US" dirty="0"/>
              <a:t>SEQR </a:t>
            </a:r>
            <a:endParaRPr lang="en-US" sz="31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200" dirty="0"/>
              <a:t>Required by the State Environmental Quality Review Act (SEQRA) – 19 NYCRR Part 617, as promulgated by the NYSDEC. </a:t>
            </a:r>
          </a:p>
          <a:p>
            <a:r>
              <a:rPr lang="en-US" sz="3200" dirty="0" smtClean="0"/>
              <a:t>SEQR </a:t>
            </a:r>
            <a:r>
              <a:rPr lang="en-US" sz="3200" dirty="0"/>
              <a:t>equates to an environmental overlay on local land use review and approval</a:t>
            </a:r>
            <a:r>
              <a:rPr lang="en-US" sz="3200" dirty="0" smtClean="0"/>
              <a:t>.</a:t>
            </a:r>
          </a:p>
          <a:p>
            <a:r>
              <a:rPr lang="en-US" sz="3200" dirty="0"/>
              <a:t>SEQR is built on the recognition that we are all stewards of the environment and, as such, should include environmental consideration in our planning, review and decision making processes.</a:t>
            </a:r>
          </a:p>
          <a:p>
            <a:endParaRPr lang="en-US" sz="3200" dirty="0"/>
          </a:p>
        </p:txBody>
      </p:sp>
      <p:sp>
        <p:nvSpPr>
          <p:cNvPr id="7" name="Text Box 18"/>
          <p:cNvSpPr txBox="1">
            <a:spLocks noChangeArrowheads="1"/>
          </p:cNvSpPr>
          <p:nvPr/>
        </p:nvSpPr>
        <p:spPr bwMode="auto">
          <a:xfrm>
            <a:off x="7008812" y="6110288"/>
            <a:ext cx="104775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Washington Office 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7080250" y="3708400"/>
            <a:ext cx="887412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Amherst Office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ts val="700"/>
              </a:spcBef>
              <a:buClr>
                <a:schemeClr val="accent2"/>
              </a:buClr>
              <a:buSzPct val="60000"/>
            </a:pPr>
            <a:r>
              <a:rPr lang="en-US" dirty="0"/>
              <a:t>What SEQR Is and Is </a:t>
            </a:r>
            <a:r>
              <a:rPr lang="en-US" dirty="0" smtClean="0"/>
              <a:t>Not?</a:t>
            </a:r>
            <a:endParaRPr lang="en-US" sz="31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3200" dirty="0"/>
              <a:t>SEQR </a:t>
            </a:r>
            <a:r>
              <a:rPr lang="en-US" sz="3200" u="sng" dirty="0">
                <a:solidFill>
                  <a:srgbClr val="00B0F0"/>
                </a:solidFill>
              </a:rPr>
              <a:t>is NOT</a:t>
            </a:r>
            <a:r>
              <a:rPr lang="en-US" sz="3200" dirty="0">
                <a:solidFill>
                  <a:srgbClr val="00B0F0"/>
                </a:solidFill>
              </a:rPr>
              <a:t> </a:t>
            </a:r>
            <a:r>
              <a:rPr lang="en-US" sz="3200" dirty="0"/>
              <a:t>a permit or </a:t>
            </a:r>
            <a:r>
              <a:rPr lang="en-US" sz="3200" dirty="0" smtClean="0"/>
              <a:t>approval.</a:t>
            </a:r>
            <a:endParaRPr lang="en-US" sz="3200" dirty="0"/>
          </a:p>
          <a:p>
            <a:r>
              <a:rPr lang="en-US" sz="3200" dirty="0" smtClean="0"/>
              <a:t>SEQR </a:t>
            </a:r>
            <a:r>
              <a:rPr lang="en-US" sz="3200" u="sng" dirty="0">
                <a:solidFill>
                  <a:srgbClr val="00B0F0"/>
                </a:solidFill>
              </a:rPr>
              <a:t>is</a:t>
            </a:r>
            <a:r>
              <a:rPr lang="en-US" sz="3200" dirty="0"/>
              <a:t> an additional review that enables state and local agencies to evaluate the environmental effects of their </a:t>
            </a:r>
            <a:r>
              <a:rPr lang="en-US" sz="3200" dirty="0" smtClean="0"/>
              <a:t>decisions.</a:t>
            </a:r>
            <a:endParaRPr lang="en-US" sz="3200" dirty="0"/>
          </a:p>
          <a:p>
            <a:r>
              <a:rPr lang="en-US" sz="3200" dirty="0" smtClean="0"/>
              <a:t>SEQR </a:t>
            </a:r>
            <a:r>
              <a:rPr lang="en-US" sz="3200" u="sng" dirty="0">
                <a:solidFill>
                  <a:srgbClr val="00B0F0"/>
                </a:solidFill>
              </a:rPr>
              <a:t>is</a:t>
            </a:r>
            <a:r>
              <a:rPr lang="en-US" sz="3200" dirty="0"/>
              <a:t> activated when a state or local agency must make a </a:t>
            </a:r>
            <a:r>
              <a:rPr lang="en-US" sz="3200" u="sng" dirty="0"/>
              <a:t>discretionary</a:t>
            </a:r>
            <a:r>
              <a:rPr lang="en-US" sz="3200" dirty="0"/>
              <a:t> </a:t>
            </a:r>
            <a:r>
              <a:rPr lang="en-US" sz="3200" dirty="0" smtClean="0"/>
              <a:t>decision.</a:t>
            </a:r>
            <a:endParaRPr lang="en-US" sz="3200" dirty="0"/>
          </a:p>
        </p:txBody>
      </p:sp>
      <p:sp>
        <p:nvSpPr>
          <p:cNvPr id="7" name="Text Box 18"/>
          <p:cNvSpPr txBox="1">
            <a:spLocks noChangeArrowheads="1"/>
          </p:cNvSpPr>
          <p:nvPr/>
        </p:nvSpPr>
        <p:spPr bwMode="auto">
          <a:xfrm>
            <a:off x="7008812" y="6110288"/>
            <a:ext cx="104775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Washington Office </a:t>
            </a:r>
          </a:p>
        </p:txBody>
      </p:sp>
    </p:spTree>
    <p:extLst>
      <p:ext uri="{BB962C8B-B14F-4D97-AF65-F5344CB8AC3E}">
        <p14:creationId xmlns:p14="http://schemas.microsoft.com/office/powerpoint/2010/main" val="3515172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7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Introduction to wendel&amp;quot;&quot;/&gt;&lt;property id=&quot;20307&quot; value=&quot;256&quot;/&gt;&lt;/object&gt;&lt;object type=&quot;3&quot; unique_id=&quot;10004&quot;&gt;&lt;property id=&quot;20148&quot; value=&quot;5&quot;/&gt;&lt;property id=&quot;20300&quot; value=&quot;Slide 2 - &amp;quot;AGENDA&amp;quot;&quot;/&gt;&lt;property id=&quot;20307&quot; value=&quot;264&quot;/&gt;&lt;/object&gt;&lt;object type=&quot;3&quot; unique_id=&quot;10005&quot;&gt;&lt;property id=&quot;20148&quot; value=&quot;5&quot;/&gt;&lt;property id=&quot;20300&quot; value=&quot;Slide 3 - &amp;quot;HISTORY&amp;quot;&quot;/&gt;&lt;property id=&quot;20307&quot; value=&quot;265&quot;/&gt;&lt;/object&gt;&lt;object type=&quot;3&quot; unique_id=&quot;10006&quot;&gt;&lt;property id=&quot;20148&quot; value=&quot;5&quot;/&gt;&lt;property id=&quot;20300&quot; value=&quot;Slide 4 - &amp;quot;SERVICES&amp;quot;&quot;/&gt;&lt;property id=&quot;20307&quot; value=&quot;266&quot;/&gt;&lt;/object&gt;&lt;object type=&quot;3&quot; unique_id=&quot;10007&quot;&gt;&lt;property id=&quot;20148&quot; value=&quot;5&quot;/&gt;&lt;property id=&quot;20300&quot; value=&quot;Slide 5 - &amp;quot;AWARD WINNING PROJECTS&amp;quot;&quot;/&gt;&lt;property id=&quot;20307&quot; value=&quot;267&quot;/&gt;&lt;/object&gt;&lt;object type=&quot;3&quot; unique_id=&quot;10008&quot;&gt;&lt;property id=&quot;20148&quot; value=&quot;5&quot;/&gt;&lt;property id=&quot;20300&quot; value=&quot;Slide 6 - &amp;quot;OFFICES&amp;quot;&quot;/&gt;&lt;property id=&quot;20307&quot; value=&quot;268&quot;/&gt;&lt;/object&gt;&lt;object type=&quot;3&quot; unique_id=&quot;10009&quot;&gt;&lt;property id=&quot;20148&quot; value=&quot;5&quot;/&gt;&lt;property id=&quot;20300&quot; value=&quot;Slide 7 - &amp;quot;PURPOSE&amp;quot;&quot;/&gt;&lt;property id=&quot;20307&quot; value=&quot;270&quot;/&gt;&lt;/object&gt;&lt;object type=&quot;3&quot; unique_id=&quot;10010&quot;&gt;&lt;property id=&quot;20148&quot; value=&quot;5&quot;/&gt;&lt;property id=&quot;20300&quot; value=&quot;Slide 8 - &amp;quot;VALUES&amp;quot;&quot;/&gt;&lt;property id=&quot;20307&quot; value=&quot;271&quot;/&gt;&lt;/object&gt;&lt;object type=&quot;3&quot; unique_id=&quot;10011&quot;&gt;&lt;property id=&quot;20148&quot; value=&quot;5&quot;/&gt;&lt;property id=&quot;20300&quot; value=&quot;Slide 9 - &amp;quot;Experience&amp;quot;&quot;/&gt;&lt;property id=&quot;20307&quot; value=&quot;272&quot;/&gt;&lt;/object&gt;&lt;object type=&quot;3&quot; unique_id=&quot;10012&quot;&gt;&lt;property id=&quot;20148&quot; value=&quot;5&quot;/&gt;&lt;property id=&quot;20300&quot; value=&quot;Slide 10&quot;/&gt;&lt;property id=&quot;20307&quot; value=&quot;257&quot;/&gt;&lt;/object&gt;&lt;object type=&quot;3&quot; unique_id=&quot;10013&quot;&gt;&lt;property id=&quot;20148&quot; value=&quot;5&quot;/&gt;&lt;property id=&quot;20300&quot; value=&quot;Slide 11&quot;/&gt;&lt;property id=&quot;20307&quot; value=&quot;258&quot;/&gt;&lt;/object&gt;&lt;object type=&quot;3&quot; unique_id=&quot;10014&quot;&gt;&lt;property id=&quot;20148&quot; value=&quot;5&quot;/&gt;&lt;property id=&quot;20300&quot; value=&quot;Slide 12&quot;/&gt;&lt;property id=&quot;20307&quot; value=&quot;259&quot;/&gt;&lt;/object&gt;&lt;object type=&quot;3&quot; unique_id=&quot;10015&quot;&gt;&lt;property id=&quot;20148&quot; value=&quot;5&quot;/&gt;&lt;property id=&quot;20300&quot; value=&quot;Slide 13&quot;/&gt;&lt;property id=&quot;20307&quot; value=&quot;260&quot;/&gt;&lt;/object&gt;&lt;object type=&quot;3&quot; unique_id=&quot;10016&quot;&gt;&lt;property id=&quot;20148&quot; value=&quot;5&quot;/&gt;&lt;property id=&quot;20300&quot; value=&quot;Slide 14&quot;/&gt;&lt;property id=&quot;20307&quot; value=&quot;261&quot;/&gt;&lt;/object&gt;&lt;object type=&quot;3&quot; unique_id=&quot;10017&quot;&gt;&lt;property id=&quot;20148&quot; value=&quot;5&quot;/&gt;&lt;property id=&quot;20300&quot; value=&quot;Slide 15&quot;/&gt;&lt;property id=&quot;20307&quot; value=&quot;262&quot;/&gt;&lt;/object&gt;&lt;/object&gt;&lt;object type=&quot;8&quot; unique_id=&quot;10034&quot;&gt;&lt;/object&gt;&lt;/object&gt;&lt;/database&gt;"/>
  <p:tag name="MMPROD_NEXTUNIQUEID" val="10009"/>
  <p:tag name="SECTOMILLISECCONVERTED" val="1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Custom 2">
      <a:dk1>
        <a:sysClr val="windowText" lastClr="000000"/>
      </a:dk1>
      <a:lt1>
        <a:sysClr val="window" lastClr="FFFFFF"/>
      </a:lt1>
      <a:dk2>
        <a:srgbClr val="8DC63F"/>
      </a:dk2>
      <a:lt2>
        <a:srgbClr val="FFFFFF"/>
      </a:lt2>
      <a:accent1>
        <a:srgbClr val="003767"/>
      </a:accent1>
      <a:accent2>
        <a:srgbClr val="54BCEB"/>
      </a:accent2>
      <a:accent3>
        <a:srgbClr val="003767"/>
      </a:accent3>
      <a:accent4>
        <a:srgbClr val="54BC23"/>
      </a:accent4>
      <a:accent5>
        <a:srgbClr val="54BCEB"/>
      </a:accent5>
      <a:accent6>
        <a:srgbClr val="968C8C"/>
      </a:accent6>
      <a:hlink>
        <a:srgbClr val="003767"/>
      </a:hlink>
      <a:folHlink>
        <a:srgbClr val="003767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4985</TotalTime>
  <Words>1706</Words>
  <Application>Microsoft Office PowerPoint</Application>
  <PresentationFormat>On-screen Show (4:3)</PresentationFormat>
  <Paragraphs>258</Paragraphs>
  <Slides>48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60" baseType="lpstr">
      <vt:lpstr>Arial</vt:lpstr>
      <vt:lpstr>Arial Narrow</vt:lpstr>
      <vt:lpstr>Calibri</vt:lpstr>
      <vt:lpstr>Century</vt:lpstr>
      <vt:lpstr>Franklin Gothic Book</vt:lpstr>
      <vt:lpstr>Franklin Gothic Heavy</vt:lpstr>
      <vt:lpstr>Franklin Gothic Medium</vt:lpstr>
      <vt:lpstr>Franklin Gothic Medium Cond</vt:lpstr>
      <vt:lpstr>Tahoma</vt:lpstr>
      <vt:lpstr>Wingdings</vt:lpstr>
      <vt:lpstr>Wingdings 2</vt:lpstr>
      <vt:lpstr>Median</vt:lpstr>
      <vt:lpstr> New York Planning Federation Presentation</vt:lpstr>
      <vt:lpstr>Overview</vt:lpstr>
      <vt:lpstr>Who is the Audience?</vt:lpstr>
      <vt:lpstr>Resources</vt:lpstr>
      <vt:lpstr>Question?</vt:lpstr>
      <vt:lpstr>Question?</vt:lpstr>
      <vt:lpstr> SEQR </vt:lpstr>
      <vt:lpstr>SEQR </vt:lpstr>
      <vt:lpstr>What SEQR Is and Is Not?</vt:lpstr>
      <vt:lpstr>What is Subject to SEQR? </vt:lpstr>
      <vt:lpstr>Examples</vt:lpstr>
      <vt:lpstr>PowerPoint Presentation</vt:lpstr>
      <vt:lpstr>The Process</vt:lpstr>
      <vt:lpstr>Classifying an Action</vt:lpstr>
      <vt:lpstr>Classifying an Action</vt:lpstr>
      <vt:lpstr>Classifying an Action</vt:lpstr>
      <vt:lpstr>Requirements for Each Type of Action</vt:lpstr>
      <vt:lpstr>Requirements for Each Type of Action</vt:lpstr>
      <vt:lpstr>Requirements for Each Type of Action</vt:lpstr>
      <vt:lpstr>Requirements for Each Type of Action</vt:lpstr>
      <vt:lpstr>Requirements for Each Type of Action</vt:lpstr>
      <vt:lpstr>Determination of Significance</vt:lpstr>
      <vt:lpstr>Determination of Significance</vt:lpstr>
      <vt:lpstr>Determination of Significance</vt:lpstr>
      <vt:lpstr>Determination of Significance</vt:lpstr>
      <vt:lpstr>SEQR: A Tool for Success</vt:lpstr>
      <vt:lpstr>Any Questions?</vt:lpstr>
      <vt:lpstr>SEQR Amendments</vt:lpstr>
      <vt:lpstr>New York State Department of Environmental Conservation</vt:lpstr>
      <vt:lpstr>Goals of EAF Revision Process</vt:lpstr>
      <vt:lpstr>Environmental Assessment Forms </vt:lpstr>
      <vt:lpstr>Environmental Assessment Forms</vt:lpstr>
      <vt:lpstr>The Updated EAF’s</vt:lpstr>
      <vt:lpstr>EAF Workbooks</vt:lpstr>
      <vt:lpstr>SEAF – Part 1, 2 and 3</vt:lpstr>
      <vt:lpstr>SEAF - Part 1, Question 1</vt:lpstr>
      <vt:lpstr>SEAF - Part 1, Question 3</vt:lpstr>
      <vt:lpstr>SEAF - Part 1, Question 4</vt:lpstr>
      <vt:lpstr>Internet Tools</vt:lpstr>
      <vt:lpstr>SEAF - Part I, Question 12.b.</vt:lpstr>
      <vt:lpstr>Full EAF - Part 1</vt:lpstr>
      <vt:lpstr>SEAF - Part 2, Question 1</vt:lpstr>
      <vt:lpstr>SEAF - Part 2, Question 3</vt:lpstr>
      <vt:lpstr>SEAF - Part 2, Question 6</vt:lpstr>
      <vt:lpstr>Full EAF - Part 2</vt:lpstr>
      <vt:lpstr>Making the Determination of Significance - Part 3</vt:lpstr>
      <vt:lpstr>Information and Links</vt:lpstr>
      <vt:lpstr>You Made It Through SEQR Training!</vt:lpstr>
    </vt:vector>
  </TitlesOfParts>
  <Company>WD-AE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Angela Lipinski</dc:creator>
  <cp:lastModifiedBy>Cheryl Oakes</cp:lastModifiedBy>
  <cp:revision>237</cp:revision>
  <cp:lastPrinted>2015-03-25T13:59:22Z</cp:lastPrinted>
  <dcterms:created xsi:type="dcterms:W3CDTF">2011-02-04T20:21:59Z</dcterms:created>
  <dcterms:modified xsi:type="dcterms:W3CDTF">2015-03-25T19:51:57Z</dcterms:modified>
</cp:coreProperties>
</file>